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2"/>
  </p:notesMasterIdLst>
  <p:sldIdLst>
    <p:sldId id="256" r:id="rId2"/>
    <p:sldId id="263" r:id="rId3"/>
    <p:sldId id="257" r:id="rId4"/>
    <p:sldId id="258" r:id="rId5"/>
    <p:sldId id="259" r:id="rId6"/>
    <p:sldId id="264" r:id="rId7"/>
    <p:sldId id="265" r:id="rId8"/>
    <p:sldId id="266" r:id="rId9"/>
    <p:sldId id="283" r:id="rId10"/>
    <p:sldId id="260" r:id="rId11"/>
    <p:sldId id="286" r:id="rId12"/>
    <p:sldId id="268" r:id="rId13"/>
    <p:sldId id="269" r:id="rId14"/>
    <p:sldId id="267" r:id="rId15"/>
    <p:sldId id="270" r:id="rId16"/>
    <p:sldId id="271" r:id="rId17"/>
    <p:sldId id="272" r:id="rId18"/>
    <p:sldId id="273" r:id="rId19"/>
    <p:sldId id="274" r:id="rId20"/>
    <p:sldId id="262" r:id="rId21"/>
    <p:sldId id="278" r:id="rId22"/>
    <p:sldId id="279" r:id="rId23"/>
    <p:sldId id="280" r:id="rId24"/>
    <p:sldId id="281" r:id="rId25"/>
    <p:sldId id="282" r:id="rId26"/>
    <p:sldId id="284" r:id="rId27"/>
    <p:sldId id="285" r:id="rId28"/>
    <p:sldId id="275" r:id="rId29"/>
    <p:sldId id="277"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29"/>
    <p:restoredTop sz="63351"/>
  </p:normalViewPr>
  <p:slideViewPr>
    <p:cSldViewPr snapToGrid="0">
      <p:cViewPr>
        <p:scale>
          <a:sx n="65" d="100"/>
          <a:sy n="65" d="100"/>
        </p:scale>
        <p:origin x="2632"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4E4EB-1C44-3345-B21D-921DEB9C5ACD}" type="datetimeFigureOut">
              <a:rPr lang="en-US" smtClean="0"/>
              <a:t>5/23/23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B281D-A466-2440-844C-E827DD14001F}" type="slidenum">
              <a:rPr lang="en-US" smtClean="0"/>
              <a:t>‹#›</a:t>
            </a:fld>
            <a:endParaRPr lang="en-US"/>
          </a:p>
        </p:txBody>
      </p:sp>
    </p:spTree>
    <p:extLst>
      <p:ext uri="{BB962C8B-B14F-4D97-AF65-F5344CB8AC3E}">
        <p14:creationId xmlns:p14="http://schemas.microsoft.com/office/powerpoint/2010/main" val="1285208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Good morning. My name is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Yeri</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Han and today I will be presenting about my final Year project named &lt;do context-specific housekeeping genes exist?&gt;.</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1</a:t>
            </a:fld>
            <a:endParaRPr lang="en-US"/>
          </a:p>
        </p:txBody>
      </p:sp>
    </p:spTree>
    <p:extLst>
      <p:ext uri="{BB962C8B-B14F-4D97-AF65-F5344CB8AC3E}">
        <p14:creationId xmlns:p14="http://schemas.microsoft.com/office/powerpoint/2010/main" val="355563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Then, we looked for the genes that varied greater </a:t>
            </a:r>
            <a:r>
              <a:rPr lang="en-HK" sz="1800" b="1" dirty="0">
                <a:effectLst/>
                <a:latin typeface="Calibri" panose="020F0502020204030204" pitchFamily="34" charset="0"/>
                <a:ea typeface="DengXian" panose="02010600030101010101" pitchFamily="2" charset="-122"/>
                <a:cs typeface="Times New Roman" panose="02020603050405020304" pitchFamily="18" charset="0"/>
              </a:rPr>
              <a:t>between</a:t>
            </a:r>
            <a:r>
              <a:rPr lang="en-HK" sz="1800" dirty="0">
                <a:effectLst/>
                <a:latin typeface="Calibri" panose="020F0502020204030204" pitchFamily="34" charset="0"/>
                <a:ea typeface="DengXian" panose="02010600030101010101" pitchFamily="2" charset="-122"/>
                <a:cs typeface="Times New Roman" panose="02020603050405020304" pitchFamily="18" charset="0"/>
              </a:rPr>
              <a:t> groups than </a:t>
            </a:r>
            <a:r>
              <a:rPr lang="en-HK" sz="1800" b="1" dirty="0">
                <a:effectLst/>
                <a:latin typeface="Calibri" panose="020F0502020204030204" pitchFamily="34" charset="0"/>
                <a:ea typeface="DengXian" panose="02010600030101010101" pitchFamily="2" charset="-122"/>
                <a:cs typeface="Times New Roman" panose="02020603050405020304" pitchFamily="18" charset="0"/>
              </a:rPr>
              <a:t>within</a:t>
            </a:r>
            <a:r>
              <a:rPr lang="en-HK" sz="1800" dirty="0">
                <a:effectLst/>
                <a:latin typeface="Calibri" panose="020F0502020204030204" pitchFamily="34" charset="0"/>
                <a:ea typeface="DengXian" panose="02010600030101010101" pitchFamily="2" charset="-122"/>
                <a:cs typeface="Times New Roman" panose="02020603050405020304" pitchFamily="18" charset="0"/>
              </a:rPr>
              <a:t> the group. Basically, we focused on the genes that are above the identity line. This was done because they have potential to be context-specific housekeeping genes by excluding some groups that they are oddly upregulated or downregulated. </a:t>
            </a:r>
          </a:p>
        </p:txBody>
      </p:sp>
      <p:sp>
        <p:nvSpPr>
          <p:cNvPr id="4" name="Slide Number Placeholder 3"/>
          <p:cNvSpPr>
            <a:spLocks noGrp="1"/>
          </p:cNvSpPr>
          <p:nvPr>
            <p:ph type="sldNum" sz="quarter" idx="5"/>
          </p:nvPr>
        </p:nvSpPr>
        <p:spPr/>
        <p:txBody>
          <a:bodyPr/>
          <a:lstStyle/>
          <a:p>
            <a:fld id="{C00B281D-A466-2440-844C-E827DD14001F}" type="slidenum">
              <a:rPr lang="en-US" smtClean="0"/>
              <a:t>10</a:t>
            </a:fld>
            <a:endParaRPr lang="en-US"/>
          </a:p>
        </p:txBody>
      </p:sp>
    </p:spTree>
    <p:extLst>
      <p:ext uri="{BB962C8B-B14F-4D97-AF65-F5344CB8AC3E}">
        <p14:creationId xmlns:p14="http://schemas.microsoft.com/office/powerpoint/2010/main" val="96066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Then, we plotted the expression of each sample in each group. The mean expression of the gene in all of the samples is indicated by the horizontal blue line. </a:t>
            </a:r>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11</a:t>
            </a:fld>
            <a:endParaRPr lang="en-US"/>
          </a:p>
        </p:txBody>
      </p:sp>
    </p:spTree>
    <p:extLst>
      <p:ext uri="{BB962C8B-B14F-4D97-AF65-F5344CB8AC3E}">
        <p14:creationId xmlns:p14="http://schemas.microsoft.com/office/powerpoint/2010/main" val="219567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And as we can see, most of the -NT group were downregulated while others generally lied along the mean. So we plotted the graph and calculated the between group SD again after excluding these groups. The result shows that the SD dropped from 0.723 to 0.514. </a:t>
            </a:r>
          </a:p>
          <a:p>
            <a:r>
              <a:rPr lang="en-HK"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This indicates that GAPDH may not be the best choice as a reference housekeeping gene in the study that compares a particular gene expression difference between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tumour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tissues and the normal tissues.</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12</a:t>
            </a:fld>
            <a:endParaRPr lang="en-US"/>
          </a:p>
        </p:txBody>
      </p:sp>
    </p:spTree>
    <p:extLst>
      <p:ext uri="{BB962C8B-B14F-4D97-AF65-F5344CB8AC3E}">
        <p14:creationId xmlns:p14="http://schemas.microsoft.com/office/powerpoint/2010/main" val="4226171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For NT groups, we observed the two lung tissue groups were downregulated even further. The variation between the group decreased even more after removing them from lung groups batch.</a:t>
            </a:r>
          </a:p>
          <a:p>
            <a:r>
              <a:rPr lang="en-HK" sz="1800" dirty="0">
                <a:effectLst/>
                <a:latin typeface="Calibri" panose="020F0502020204030204" pitchFamily="34" charset="0"/>
                <a:ea typeface="DengXian" panose="02010600030101010101" pitchFamily="2" charset="-122"/>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13</a:t>
            </a:fld>
            <a:endParaRPr lang="en-US"/>
          </a:p>
        </p:txBody>
      </p:sp>
    </p:spTree>
    <p:extLst>
      <p:ext uri="{BB962C8B-B14F-4D97-AF65-F5344CB8AC3E}">
        <p14:creationId xmlns:p14="http://schemas.microsoft.com/office/powerpoint/2010/main" val="775603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HK" sz="1800" dirty="0">
                <a:effectLst/>
                <a:latin typeface="Calibri" panose="020F0502020204030204" pitchFamily="34" charset="0"/>
                <a:ea typeface="DengXian" panose="02010600030101010101" pitchFamily="2" charset="-122"/>
                <a:cs typeface="Times New Roman" panose="02020603050405020304" pitchFamily="18" charset="0"/>
              </a:rPr>
              <a:t>For LDHA, the same was done. We pulled out the groups where the gene was upregulated or downregulated, and the </a:t>
            </a:r>
            <a:r>
              <a:rPr lang="en-HK" sz="1800" dirty="0" err="1">
                <a:effectLst/>
                <a:latin typeface="Calibri" panose="020F0502020204030204" pitchFamily="34" charset="0"/>
                <a:ea typeface="DengXian" panose="02010600030101010101" pitchFamily="2" charset="-122"/>
                <a:cs typeface="Times New Roman" panose="02020603050405020304" pitchFamily="18" charset="0"/>
              </a:rPr>
              <a:t>btwn</a:t>
            </a:r>
            <a:r>
              <a:rPr lang="en-HK" sz="1800" dirty="0">
                <a:effectLst/>
                <a:latin typeface="Calibri" panose="020F0502020204030204" pitchFamily="34" charset="0"/>
                <a:ea typeface="DengXian" panose="02010600030101010101" pitchFamily="2" charset="-122"/>
                <a:cs typeface="Times New Roman" panose="02020603050405020304" pitchFamily="18" charset="0"/>
              </a:rPr>
              <a:t> group SD decreased.</a:t>
            </a: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14</a:t>
            </a:fld>
            <a:endParaRPr lang="en-US"/>
          </a:p>
        </p:txBody>
      </p:sp>
    </p:spTree>
    <p:extLst>
      <p:ext uri="{BB962C8B-B14F-4D97-AF65-F5344CB8AC3E}">
        <p14:creationId xmlns:p14="http://schemas.microsoft.com/office/powerpoint/2010/main" val="4202709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The same was done for PTBP1, and</a:t>
            </a:r>
          </a:p>
          <a:p>
            <a:r>
              <a:rPr lang="en-HK" sz="1800" dirty="0">
                <a:effectLst/>
                <a:latin typeface="Calibri" panose="020F0502020204030204" pitchFamily="34" charset="0"/>
                <a:ea typeface="DengXian" panose="02010600030101010101" pitchFamily="2" charset="-122"/>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15</a:t>
            </a:fld>
            <a:endParaRPr lang="en-US"/>
          </a:p>
        </p:txBody>
      </p:sp>
    </p:spTree>
    <p:extLst>
      <p:ext uri="{BB962C8B-B14F-4D97-AF65-F5344CB8AC3E}">
        <p14:creationId xmlns:p14="http://schemas.microsoft.com/office/powerpoint/2010/main" val="377385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HNRNPC,</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16</a:t>
            </a:fld>
            <a:endParaRPr lang="en-US"/>
          </a:p>
        </p:txBody>
      </p:sp>
    </p:spTree>
    <p:extLst>
      <p:ext uri="{BB962C8B-B14F-4D97-AF65-F5344CB8AC3E}">
        <p14:creationId xmlns:p14="http://schemas.microsoft.com/office/powerpoint/2010/main" val="692067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And two of classic housekeeping genes, ACTB and UBC</a:t>
            </a:r>
            <a:r>
              <a:rPr lang="en-HK" dirty="0">
                <a:effectLst/>
              </a:rPr>
              <a:t> </a:t>
            </a:r>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17</a:t>
            </a:fld>
            <a:endParaRPr lang="en-US"/>
          </a:p>
        </p:txBody>
      </p:sp>
    </p:spTree>
    <p:extLst>
      <p:ext uri="{BB962C8B-B14F-4D97-AF65-F5344CB8AC3E}">
        <p14:creationId xmlns:p14="http://schemas.microsoft.com/office/powerpoint/2010/main" val="3273073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123 candidate genes whose within-group and between-group SD are less than 0.5 and mean expression is greater than 12 were run on </a:t>
            </a:r>
            <a:r>
              <a:rPr lang="en-HK" sz="1800" dirty="0" err="1">
                <a:effectLst/>
                <a:latin typeface="Calibri" panose="020F0502020204030204" pitchFamily="34" charset="0"/>
                <a:ea typeface="DengXian" panose="02010600030101010101" pitchFamily="2" charset="-122"/>
                <a:cs typeface="Times New Roman" panose="02020603050405020304" pitchFamily="18" charset="0"/>
              </a:rPr>
              <a:t>g:Profiler</a:t>
            </a:r>
            <a:r>
              <a:rPr lang="en-HK" sz="1800" dirty="0">
                <a:effectLst/>
                <a:latin typeface="Calibri" panose="020F0502020204030204" pitchFamily="34" charset="0"/>
                <a:ea typeface="DengXian" panose="02010600030101010101" pitchFamily="2" charset="-122"/>
                <a:cs typeface="Times New Roman" panose="02020603050405020304" pitchFamily="18" charset="0"/>
              </a:rPr>
              <a:t> to confirm their functions are essential housekeeping functions of the cell. </a:t>
            </a:r>
          </a:p>
          <a:p>
            <a:r>
              <a:rPr lang="en-HK"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HK" sz="1800" dirty="0">
                <a:effectLst/>
                <a:latin typeface="Calibri" panose="020F0502020204030204" pitchFamily="34" charset="0"/>
                <a:ea typeface="DengXian" panose="02010600030101010101" pitchFamily="2" charset="-122"/>
                <a:cs typeface="Times New Roman" panose="02020603050405020304" pitchFamily="18" charset="0"/>
              </a:rPr>
              <a:t>The enriched GO terms were: RNA binding, helicase activity, intracellular transport and etc. The </a:t>
            </a:r>
            <a:r>
              <a:rPr lang="en-HK" sz="1800" dirty="0" err="1">
                <a:effectLst/>
                <a:latin typeface="Calibri" panose="020F0502020204030204" pitchFamily="34" charset="0"/>
                <a:ea typeface="DengXian" panose="02010600030101010101" pitchFamily="2" charset="-122"/>
                <a:cs typeface="Times New Roman" panose="02020603050405020304" pitchFamily="18" charset="0"/>
              </a:rPr>
              <a:t>g:Profiler</a:t>
            </a:r>
            <a:r>
              <a:rPr lang="en-HK" sz="1800" dirty="0">
                <a:effectLst/>
                <a:latin typeface="Calibri" panose="020F0502020204030204" pitchFamily="34" charset="0"/>
                <a:ea typeface="DengXian" panose="02010600030101010101" pitchFamily="2" charset="-122"/>
                <a:cs typeface="Times New Roman" panose="02020603050405020304" pitchFamily="18" charset="0"/>
              </a:rPr>
              <a:t> results confirms that the candidates are essential housekeeping genes for the maintenance and survival of the cell. </a:t>
            </a:r>
          </a:p>
        </p:txBody>
      </p:sp>
      <p:sp>
        <p:nvSpPr>
          <p:cNvPr id="4" name="Slide Number Placeholder 3"/>
          <p:cNvSpPr>
            <a:spLocks noGrp="1"/>
          </p:cNvSpPr>
          <p:nvPr>
            <p:ph type="sldNum" sz="quarter" idx="5"/>
          </p:nvPr>
        </p:nvSpPr>
        <p:spPr/>
        <p:txBody>
          <a:bodyPr/>
          <a:lstStyle/>
          <a:p>
            <a:fld id="{C00B281D-A466-2440-844C-E827DD14001F}" type="slidenum">
              <a:rPr lang="en-US" smtClean="0"/>
              <a:t>18</a:t>
            </a:fld>
            <a:endParaRPr lang="en-US"/>
          </a:p>
        </p:txBody>
      </p:sp>
    </p:spTree>
    <p:extLst>
      <p:ext uri="{BB962C8B-B14F-4D97-AF65-F5344CB8AC3E}">
        <p14:creationId xmlns:p14="http://schemas.microsoft.com/office/powerpoint/2010/main" val="2739131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In conclusion, this study suggested a few novel candidates of housekeeping genes that can be used as a new internal control.</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The study also showed the patterns of non-constitutive expressions of housekeeping genes depending on the context of the tissues, as well as improved consistency in expression level by making it context-specific.</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To wrap up presentation, I would like to stress out the importance of identifying and characterizing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more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context-specific housekeeping genes to help build a more valid design of quantification experiments in the biomedical field.</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19</a:t>
            </a:fld>
            <a:endParaRPr lang="en-US"/>
          </a:p>
        </p:txBody>
      </p:sp>
    </p:spTree>
    <p:extLst>
      <p:ext uri="{BB962C8B-B14F-4D97-AF65-F5344CB8AC3E}">
        <p14:creationId xmlns:p14="http://schemas.microsoft.com/office/powerpoint/2010/main" val="4170100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There are a few key words I would like you to pay attention to, they will be explained in more detail in the later part of the presentation. Context-specific means specific to the context and condition of the tissue. And housekeeping genes are the essential genes that are expressed or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transcribed</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in an ongoing manner in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all type of the cell.</a:t>
            </a:r>
            <a:endParaRPr lang="en-HK" sz="1800" b="1"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2</a:t>
            </a:fld>
            <a:endParaRPr lang="en-US"/>
          </a:p>
        </p:txBody>
      </p:sp>
    </p:spTree>
    <p:extLst>
      <p:ext uri="{BB962C8B-B14F-4D97-AF65-F5344CB8AC3E}">
        <p14:creationId xmlns:p14="http://schemas.microsoft.com/office/powerpoint/2010/main" val="473164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20</a:t>
            </a:fld>
            <a:endParaRPr lang="en-US"/>
          </a:p>
        </p:txBody>
      </p:sp>
    </p:spTree>
    <p:extLst>
      <p:ext uri="{BB962C8B-B14F-4D97-AF65-F5344CB8AC3E}">
        <p14:creationId xmlns:p14="http://schemas.microsoft.com/office/powerpoint/2010/main" val="409301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24</a:t>
            </a:fld>
            <a:endParaRPr lang="en-US"/>
          </a:p>
        </p:txBody>
      </p:sp>
    </p:spTree>
    <p:extLst>
      <p:ext uri="{BB962C8B-B14F-4D97-AF65-F5344CB8AC3E}">
        <p14:creationId xmlns:p14="http://schemas.microsoft.com/office/powerpoint/2010/main" val="1512747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26</a:t>
            </a:fld>
            <a:endParaRPr lang="en-US"/>
          </a:p>
        </p:txBody>
      </p:sp>
    </p:spTree>
    <p:extLst>
      <p:ext uri="{BB962C8B-B14F-4D97-AF65-F5344CB8AC3E}">
        <p14:creationId xmlns:p14="http://schemas.microsoft.com/office/powerpoint/2010/main" val="2617240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First of all, let’s begin with some background of study.</a:t>
            </a: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All cells in our body have the same genetic content but we have all sorts of different cells. How is this possible? This is because we control the level of expression of different genes in the different tissue. But if one gene codes for a protein that is essential for the cell’s survival, we will be able to see this gene switched on in every type of the cell all the time. These genes are called, housekeeping genes. They are a group of genes in living organisms that are ubiquitously expressed at a certain level in any condition. </a:t>
            </a: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They usually code for proteins and RNAs that perform basic and vital functions of the cell. For instance, maintaining cell structure integrity, movement, metabolism etc. They are expressed consistently at high level across diverse tissue. Due to such properties, many housekeeping genes like GAPDH and ACTB are often used as reference genes in gene expression analysis experiments using qPCR technique.</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b="1" dirty="0">
                <a:effectLst/>
                <a:latin typeface="Calibri" panose="020F0502020204030204" pitchFamily="34" charset="0"/>
                <a:ea typeface="DengXian" panose="02010600030101010101" pitchFamily="2" charset="-122"/>
                <a:cs typeface="Times New Roman" panose="02020603050405020304" pitchFamily="18" charset="0"/>
              </a:rPr>
              <a:t>However, </a:t>
            </a:r>
            <a:r>
              <a:rPr lang="en-US" sz="1800" dirty="0">
                <a:effectLst/>
                <a:latin typeface="Calibri" panose="020F0502020204030204" pitchFamily="34" charset="0"/>
                <a:ea typeface="DengXian" panose="02010600030101010101" pitchFamily="2" charset="-122"/>
                <a:cs typeface="Times New Roman" panose="02020603050405020304" pitchFamily="18" charset="0"/>
              </a:rPr>
              <a:t>increasing number of studies have been reporting that the expression of housekeeping genes can be highly variable in different tissues and settings.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3</a:t>
            </a:fld>
            <a:endParaRPr lang="en-US"/>
          </a:p>
        </p:txBody>
      </p:sp>
    </p:spTree>
    <p:extLst>
      <p:ext uri="{BB962C8B-B14F-4D97-AF65-F5344CB8AC3E}">
        <p14:creationId xmlns:p14="http://schemas.microsoft.com/office/powerpoint/2010/main" val="2414310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this computational biology study, I aimed to identify new candidates of housekeeping genes that can be used across broad contexts and reveal the patterns of the differential expressions in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Through this, I expected to find out the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context-specific housekeeping genes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which are the genes that are expressed at consistent levels in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particular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cell types or stage of development of the cell and invariant across broad contexts.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4</a:t>
            </a:fld>
            <a:endParaRPr lang="en-US"/>
          </a:p>
        </p:txBody>
      </p:sp>
    </p:spTree>
    <p:extLst>
      <p:ext uri="{BB962C8B-B14F-4D97-AF65-F5344CB8AC3E}">
        <p14:creationId xmlns:p14="http://schemas.microsoft.com/office/powerpoint/2010/main" val="49988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Moving on, this is how the study was done. </a:t>
            </a: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The gene expression dataset used in the study was the Pan-Cancer Atlas (PanCan). PanCan profiles 33 different tumor types at DNA, RNA, protein, and epigenetic levels. The dataset used in the study contains RNA-seq data of 10,982 samples and 20,386 different genes. R was used for pre-processing of the data, statistical analysis, and construction of the plots.</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5</a:t>
            </a:fld>
            <a:endParaRPr lang="en-US"/>
          </a:p>
        </p:txBody>
      </p:sp>
    </p:spTree>
    <p:extLst>
      <p:ext uri="{BB962C8B-B14F-4D97-AF65-F5344CB8AC3E}">
        <p14:creationId xmlns:p14="http://schemas.microsoft.com/office/powerpoint/2010/main" val="1943100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First of all, the raw data had to be preprocessed for further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I grouped all samples into 84 phenotypic groups based on the sample ID. In raw file, the sample ID contains information of its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cancer type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sample type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For example,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OR </a:t>
            </a:r>
            <a:r>
              <a:rPr lang="en-US" sz="1800" dirty="0">
                <a:effectLst/>
                <a:latin typeface="Calibri" panose="020F0502020204030204" pitchFamily="34" charset="0"/>
                <a:ea typeface="DengXian" panose="02010600030101010101" pitchFamily="2" charset="-122"/>
                <a:cs typeface="Times New Roman" panose="02020603050405020304" pitchFamily="18" charset="0"/>
              </a:rPr>
              <a:t>here means adrenocortical carcinoma and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01 </a:t>
            </a:r>
            <a:r>
              <a:rPr lang="en-US" sz="1800" dirty="0">
                <a:effectLst/>
                <a:latin typeface="Calibri" panose="020F0502020204030204" pitchFamily="34" charset="0"/>
                <a:ea typeface="DengXian" panose="02010600030101010101" pitchFamily="2" charset="-122"/>
                <a:cs typeface="Times New Roman" panose="02020603050405020304" pitchFamily="18" charset="0"/>
              </a:rPr>
              <a:t>is the sample type code for Primary solid Tumor. In this case, this sample was assigned to group ACC-TP.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6</a:t>
            </a:fld>
            <a:endParaRPr lang="en-US"/>
          </a:p>
        </p:txBody>
      </p:sp>
    </p:spTree>
    <p:extLst>
      <p:ext uri="{BB962C8B-B14F-4D97-AF65-F5344CB8AC3E}">
        <p14:creationId xmlns:p14="http://schemas.microsoft.com/office/powerpoint/2010/main" val="1864795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After assigning each of the sample into a specific group. Rare groups that had less than 10 samples in the group were removed. After removal, we had 52 phenotypic groups.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Then we excluded the genes with too low expressions.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This is the plot of mean expression of all of the genes in the sample.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21 traditional housekeeping genes were highlighted in red.</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We used the lowest mean expression of these traditional housekeeping gene as a threshold. Here, it was tata box binding protein gene, of mean expression 8.07. So we excluded the genes with their mean expression lower than 8.00.</a:t>
            </a:r>
            <a:endParaRPr lang="en-HK"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7</a:t>
            </a:fld>
            <a:endParaRPr lang="en-US"/>
          </a:p>
        </p:txBody>
      </p:sp>
    </p:spTree>
    <p:extLst>
      <p:ext uri="{BB962C8B-B14F-4D97-AF65-F5344CB8AC3E}">
        <p14:creationId xmlns:p14="http://schemas.microsoft.com/office/powerpoint/2010/main" val="3197748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For statistical analysis, we calculated the within-group standard deviation and between group standard deviation and plotted the graph. </a:t>
            </a:r>
          </a:p>
          <a:p>
            <a:r>
              <a:rPr lang="en-HK" sz="1800" dirty="0">
                <a:effectLst/>
                <a:latin typeface="Calibri" panose="020F0502020204030204" pitchFamily="34" charset="0"/>
                <a:ea typeface="DengXian" panose="02010600030101010101" pitchFamily="2" charset="-122"/>
                <a:cs typeface="Times New Roman" panose="02020603050405020304" pitchFamily="18" charset="0"/>
              </a:rPr>
              <a:t> </a:t>
            </a:r>
          </a:p>
          <a:p>
            <a:r>
              <a:rPr lang="en-HK" sz="1800" dirty="0">
                <a:effectLst/>
                <a:latin typeface="Calibri" panose="020F0502020204030204" pitchFamily="34" charset="0"/>
                <a:ea typeface="DengXian" panose="02010600030101010101" pitchFamily="2" charset="-122"/>
                <a:cs typeface="Times New Roman" panose="02020603050405020304" pitchFamily="18" charset="0"/>
              </a:rPr>
              <a:t>Because the within-group standard deviation of the traditional housekeeping genes lie within 1. We also wanted to keep the variation within the group to minimal. The genes whose within-group standard deviation was greater than 1 were excluded and we plotted the graph using 7,785 genes. </a:t>
            </a:r>
          </a:p>
        </p:txBody>
      </p:sp>
      <p:sp>
        <p:nvSpPr>
          <p:cNvPr id="4" name="Slide Number Placeholder 3"/>
          <p:cNvSpPr>
            <a:spLocks noGrp="1"/>
          </p:cNvSpPr>
          <p:nvPr>
            <p:ph type="sldNum" sz="quarter" idx="5"/>
          </p:nvPr>
        </p:nvSpPr>
        <p:spPr/>
        <p:txBody>
          <a:bodyPr/>
          <a:lstStyle/>
          <a:p>
            <a:fld id="{C00B281D-A466-2440-844C-E827DD14001F}" type="slidenum">
              <a:rPr lang="en-US" smtClean="0"/>
              <a:t>8</a:t>
            </a:fld>
            <a:endParaRPr lang="en-US"/>
          </a:p>
        </p:txBody>
      </p:sp>
    </p:spTree>
    <p:extLst>
      <p:ext uri="{BB962C8B-B14F-4D97-AF65-F5344CB8AC3E}">
        <p14:creationId xmlns:p14="http://schemas.microsoft.com/office/powerpoint/2010/main" val="71057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800" dirty="0">
                <a:effectLst/>
                <a:latin typeface="Calibri" panose="020F0502020204030204" pitchFamily="34" charset="0"/>
                <a:ea typeface="DengXian" panose="02010600030101010101" pitchFamily="2" charset="-122"/>
                <a:cs typeface="Times New Roman" panose="02020603050405020304" pitchFamily="18" charset="0"/>
              </a:rPr>
              <a:t>11 genes that are highly expressed and have lower within-group standard deviation than the traditional housekeeping genes were highlighted in blue. They were considered as potential candidates of housekeeping genes.</a:t>
            </a:r>
          </a:p>
          <a:p>
            <a:r>
              <a:rPr lang="en-HK" sz="1800" dirty="0">
                <a:effectLst/>
                <a:latin typeface="Calibri" panose="020F0502020204030204" pitchFamily="34" charset="0"/>
                <a:ea typeface="DengXian" panose="02010600030101010101" pitchFamily="2" charset="-122"/>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C00B281D-A466-2440-844C-E827DD14001F}" type="slidenum">
              <a:rPr lang="en-US" smtClean="0"/>
              <a:t>9</a:t>
            </a:fld>
            <a:endParaRPr lang="en-US"/>
          </a:p>
        </p:txBody>
      </p:sp>
    </p:spTree>
    <p:extLst>
      <p:ext uri="{BB962C8B-B14F-4D97-AF65-F5344CB8AC3E}">
        <p14:creationId xmlns:p14="http://schemas.microsoft.com/office/powerpoint/2010/main" val="306314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22C5-040C-EB94-65DE-16BDA48257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C0569F-06B9-2D5B-8310-EFD24B87D1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55DCBEC-F971-1A5F-F404-31E7771BF71B}"/>
              </a:ext>
            </a:extLst>
          </p:cNvPr>
          <p:cNvSpPr>
            <a:spLocks noGrp="1"/>
          </p:cNvSpPr>
          <p:nvPr>
            <p:ph type="dt" sz="half" idx="10"/>
          </p:nvPr>
        </p:nvSpPr>
        <p:spPr/>
        <p:txBody>
          <a:bodyPr/>
          <a:lstStyle/>
          <a:p>
            <a:fld id="{EB93EFCF-2919-7447-AD18-40A4B203A534}" type="datetime1">
              <a:rPr lang="en-HK" smtClean="0"/>
              <a:t>23/5/2023</a:t>
            </a:fld>
            <a:endParaRPr lang="en-US"/>
          </a:p>
        </p:txBody>
      </p:sp>
      <p:sp>
        <p:nvSpPr>
          <p:cNvPr id="5" name="Footer Placeholder 4">
            <a:extLst>
              <a:ext uri="{FF2B5EF4-FFF2-40B4-BE49-F238E27FC236}">
                <a16:creationId xmlns:a16="http://schemas.microsoft.com/office/drawing/2014/main" id="{481A1FCA-E9BE-27CE-728A-99287EDC6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8F5B0-84BB-A8F1-94ED-558CADBBC200}"/>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249185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5994-4993-78CD-98F6-67BBEC58106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AD0CE0B-4D47-9F61-2A75-CBEF901B77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D63A02-7337-DCCF-8EEB-A9D5D6AF173A}"/>
              </a:ext>
            </a:extLst>
          </p:cNvPr>
          <p:cNvSpPr>
            <a:spLocks noGrp="1"/>
          </p:cNvSpPr>
          <p:nvPr>
            <p:ph type="dt" sz="half" idx="10"/>
          </p:nvPr>
        </p:nvSpPr>
        <p:spPr/>
        <p:txBody>
          <a:bodyPr/>
          <a:lstStyle/>
          <a:p>
            <a:fld id="{D928418D-B0A7-2042-A0F2-E72B8C151BCC}" type="datetime1">
              <a:rPr lang="en-HK" smtClean="0"/>
              <a:t>23/5/2023</a:t>
            </a:fld>
            <a:endParaRPr lang="en-US"/>
          </a:p>
        </p:txBody>
      </p:sp>
      <p:sp>
        <p:nvSpPr>
          <p:cNvPr id="5" name="Footer Placeholder 4">
            <a:extLst>
              <a:ext uri="{FF2B5EF4-FFF2-40B4-BE49-F238E27FC236}">
                <a16:creationId xmlns:a16="http://schemas.microsoft.com/office/drawing/2014/main" id="{D0CB51D4-1548-D66D-9165-9860C1388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841F6-FCF5-81A6-F182-C08B3808AFBF}"/>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4200272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2F2E66-5317-6F9D-C417-78CCEB9C648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F9BD80-EF44-545A-A347-121DF96A035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E33694-F51B-C8E7-0BAE-C29F3F669E50}"/>
              </a:ext>
            </a:extLst>
          </p:cNvPr>
          <p:cNvSpPr>
            <a:spLocks noGrp="1"/>
          </p:cNvSpPr>
          <p:nvPr>
            <p:ph type="dt" sz="half" idx="10"/>
          </p:nvPr>
        </p:nvSpPr>
        <p:spPr/>
        <p:txBody>
          <a:bodyPr/>
          <a:lstStyle/>
          <a:p>
            <a:fld id="{F6A81FFD-C353-4647-A937-4974BFE37589}" type="datetime1">
              <a:rPr lang="en-HK" smtClean="0"/>
              <a:t>23/5/2023</a:t>
            </a:fld>
            <a:endParaRPr lang="en-US"/>
          </a:p>
        </p:txBody>
      </p:sp>
      <p:sp>
        <p:nvSpPr>
          <p:cNvPr id="5" name="Footer Placeholder 4">
            <a:extLst>
              <a:ext uri="{FF2B5EF4-FFF2-40B4-BE49-F238E27FC236}">
                <a16:creationId xmlns:a16="http://schemas.microsoft.com/office/drawing/2014/main" id="{1379488E-3B12-7F7C-88D3-1F82F1061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B1DCF-A51A-FA21-E45F-7163332C338D}"/>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291730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8E0B-13A5-F905-8B74-DC3AF66F098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4E9FA92-0014-791D-8B5A-F47F1F80A73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C7B85A-1B99-FE82-A5B4-4D2EC611EEE0}"/>
              </a:ext>
            </a:extLst>
          </p:cNvPr>
          <p:cNvSpPr>
            <a:spLocks noGrp="1"/>
          </p:cNvSpPr>
          <p:nvPr>
            <p:ph type="dt" sz="half" idx="10"/>
          </p:nvPr>
        </p:nvSpPr>
        <p:spPr/>
        <p:txBody>
          <a:bodyPr/>
          <a:lstStyle/>
          <a:p>
            <a:fld id="{D51CCBAD-EA47-A14E-ACA9-B28CC508CD99}" type="datetime1">
              <a:rPr lang="en-HK" smtClean="0"/>
              <a:t>23/5/2023</a:t>
            </a:fld>
            <a:endParaRPr lang="en-US"/>
          </a:p>
        </p:txBody>
      </p:sp>
      <p:sp>
        <p:nvSpPr>
          <p:cNvPr id="5" name="Footer Placeholder 4">
            <a:extLst>
              <a:ext uri="{FF2B5EF4-FFF2-40B4-BE49-F238E27FC236}">
                <a16:creationId xmlns:a16="http://schemas.microsoft.com/office/drawing/2014/main" id="{2A039856-1F67-085F-CA12-063EF1189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9A48D-DE9B-97E5-E072-38ECC6D011E8}"/>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952030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C402-5204-1917-DBC1-38D6959918A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4962108-8C5D-0A20-AF48-ACEE2F4AFF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5336003-7BCF-96FE-0CEE-2AEBC2F8AE98}"/>
              </a:ext>
            </a:extLst>
          </p:cNvPr>
          <p:cNvSpPr>
            <a:spLocks noGrp="1"/>
          </p:cNvSpPr>
          <p:nvPr>
            <p:ph type="dt" sz="half" idx="10"/>
          </p:nvPr>
        </p:nvSpPr>
        <p:spPr/>
        <p:txBody>
          <a:bodyPr/>
          <a:lstStyle/>
          <a:p>
            <a:fld id="{CAED15B4-F938-164D-AB80-471D52DE6451}" type="datetime1">
              <a:rPr lang="en-HK" smtClean="0"/>
              <a:t>23/5/2023</a:t>
            </a:fld>
            <a:endParaRPr lang="en-US"/>
          </a:p>
        </p:txBody>
      </p:sp>
      <p:sp>
        <p:nvSpPr>
          <p:cNvPr id="5" name="Footer Placeholder 4">
            <a:extLst>
              <a:ext uri="{FF2B5EF4-FFF2-40B4-BE49-F238E27FC236}">
                <a16:creationId xmlns:a16="http://schemas.microsoft.com/office/drawing/2014/main" id="{4E88D71F-F807-AE3A-6228-48B37EBC7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0F9BD-60FF-999C-D589-422ABEDCC2F9}"/>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477261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BFDD5-FC93-FE89-FC19-872D49431C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3294FD3-450F-9341-3F43-E13F7C992BC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B8CD7B5-F084-D7CA-F249-997EC142CBE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0563109-4894-F75A-9777-769FB3FA85B2}"/>
              </a:ext>
            </a:extLst>
          </p:cNvPr>
          <p:cNvSpPr>
            <a:spLocks noGrp="1"/>
          </p:cNvSpPr>
          <p:nvPr>
            <p:ph type="dt" sz="half" idx="10"/>
          </p:nvPr>
        </p:nvSpPr>
        <p:spPr/>
        <p:txBody>
          <a:bodyPr/>
          <a:lstStyle/>
          <a:p>
            <a:fld id="{7DA8E59F-1B9A-154B-AC6B-1E2BBB0DC184}" type="datetime1">
              <a:rPr lang="en-HK" smtClean="0"/>
              <a:t>23/5/2023</a:t>
            </a:fld>
            <a:endParaRPr lang="en-US"/>
          </a:p>
        </p:txBody>
      </p:sp>
      <p:sp>
        <p:nvSpPr>
          <p:cNvPr id="6" name="Footer Placeholder 5">
            <a:extLst>
              <a:ext uri="{FF2B5EF4-FFF2-40B4-BE49-F238E27FC236}">
                <a16:creationId xmlns:a16="http://schemas.microsoft.com/office/drawing/2014/main" id="{DCD1BD8A-0B8B-A166-B011-60722C183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751A26-B920-F686-785A-8DE96B6ECC9D}"/>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136500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E8CFF-E59D-6C41-4733-EC26D6A3BFD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D7747A2-D475-E739-1BFA-AC4939701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AF26542-D788-BF2D-9509-2E86B51004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5384468-033F-77CD-A004-B938E541C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2D3CF1A-D298-8CB9-9B31-B3997E70DE3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F5027A2-CCE3-1D6C-A65C-81070C6EFD77}"/>
              </a:ext>
            </a:extLst>
          </p:cNvPr>
          <p:cNvSpPr>
            <a:spLocks noGrp="1"/>
          </p:cNvSpPr>
          <p:nvPr>
            <p:ph type="dt" sz="half" idx="10"/>
          </p:nvPr>
        </p:nvSpPr>
        <p:spPr/>
        <p:txBody>
          <a:bodyPr/>
          <a:lstStyle/>
          <a:p>
            <a:fld id="{4FAC3C8A-2E52-344A-8095-D9BEB18CDFB6}" type="datetime1">
              <a:rPr lang="en-HK" smtClean="0"/>
              <a:t>23/5/2023</a:t>
            </a:fld>
            <a:endParaRPr lang="en-US"/>
          </a:p>
        </p:txBody>
      </p:sp>
      <p:sp>
        <p:nvSpPr>
          <p:cNvPr id="8" name="Footer Placeholder 7">
            <a:extLst>
              <a:ext uri="{FF2B5EF4-FFF2-40B4-BE49-F238E27FC236}">
                <a16:creationId xmlns:a16="http://schemas.microsoft.com/office/drawing/2014/main" id="{BF345D0E-7EA1-292A-7177-910B4FD16D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F74940-BEF9-8886-BD4F-3EE9BC075695}"/>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1085927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4C3A-79A5-5EEA-FE87-0ED2D928EDD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4A888EF-A5EC-F081-8C9B-961CC10F42D1}"/>
              </a:ext>
            </a:extLst>
          </p:cNvPr>
          <p:cNvSpPr>
            <a:spLocks noGrp="1"/>
          </p:cNvSpPr>
          <p:nvPr>
            <p:ph type="dt" sz="half" idx="10"/>
          </p:nvPr>
        </p:nvSpPr>
        <p:spPr/>
        <p:txBody>
          <a:bodyPr/>
          <a:lstStyle/>
          <a:p>
            <a:fld id="{0DEA1EC4-AFAF-2240-8744-E607F98B9833}" type="datetime1">
              <a:rPr lang="en-HK" smtClean="0"/>
              <a:t>23/5/2023</a:t>
            </a:fld>
            <a:endParaRPr lang="en-US"/>
          </a:p>
        </p:txBody>
      </p:sp>
      <p:sp>
        <p:nvSpPr>
          <p:cNvPr id="4" name="Footer Placeholder 3">
            <a:extLst>
              <a:ext uri="{FF2B5EF4-FFF2-40B4-BE49-F238E27FC236}">
                <a16:creationId xmlns:a16="http://schemas.microsoft.com/office/drawing/2014/main" id="{3705C7A6-8CC5-31D3-4C15-A5582F8795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1173EF-5811-6407-7E88-1BEAA012A1DE}"/>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3682537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C2CD44-0BBE-BDE3-8C6D-930EE9AB9B15}"/>
              </a:ext>
            </a:extLst>
          </p:cNvPr>
          <p:cNvSpPr>
            <a:spLocks noGrp="1"/>
          </p:cNvSpPr>
          <p:nvPr>
            <p:ph type="dt" sz="half" idx="10"/>
          </p:nvPr>
        </p:nvSpPr>
        <p:spPr/>
        <p:txBody>
          <a:bodyPr/>
          <a:lstStyle/>
          <a:p>
            <a:fld id="{6B88B685-C241-BB4D-BA26-03F08211FC72}" type="datetime1">
              <a:rPr lang="en-HK" smtClean="0"/>
              <a:t>23/5/2023</a:t>
            </a:fld>
            <a:endParaRPr lang="en-US"/>
          </a:p>
        </p:txBody>
      </p:sp>
      <p:sp>
        <p:nvSpPr>
          <p:cNvPr id="3" name="Footer Placeholder 2">
            <a:extLst>
              <a:ext uri="{FF2B5EF4-FFF2-40B4-BE49-F238E27FC236}">
                <a16:creationId xmlns:a16="http://schemas.microsoft.com/office/drawing/2014/main" id="{1B02EDB0-808A-C665-BCE4-893FF78C03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2E6104-5D79-1A78-E115-F01F4DDC6E81}"/>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103253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289B-DDF2-AEDB-B41C-8A8A1A59EF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8F3DB51-32A4-FB9A-2229-30D2EADB14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75B0B06-DDF6-8624-1425-607E8595DF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E3C4D0-BDD3-0818-B2CA-5951E6097DA0}"/>
              </a:ext>
            </a:extLst>
          </p:cNvPr>
          <p:cNvSpPr>
            <a:spLocks noGrp="1"/>
          </p:cNvSpPr>
          <p:nvPr>
            <p:ph type="dt" sz="half" idx="10"/>
          </p:nvPr>
        </p:nvSpPr>
        <p:spPr/>
        <p:txBody>
          <a:bodyPr/>
          <a:lstStyle/>
          <a:p>
            <a:fld id="{BEA91931-1D7A-E641-BC7B-435AB741000F}" type="datetime1">
              <a:rPr lang="en-HK" smtClean="0"/>
              <a:t>23/5/2023</a:t>
            </a:fld>
            <a:endParaRPr lang="en-US"/>
          </a:p>
        </p:txBody>
      </p:sp>
      <p:sp>
        <p:nvSpPr>
          <p:cNvPr id="6" name="Footer Placeholder 5">
            <a:extLst>
              <a:ext uri="{FF2B5EF4-FFF2-40B4-BE49-F238E27FC236}">
                <a16:creationId xmlns:a16="http://schemas.microsoft.com/office/drawing/2014/main" id="{B3E394E9-0DE1-752C-A108-86FA54CC13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B46466-0449-BC41-F009-9C0986F4E944}"/>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3716406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C275-3E7D-2050-27B5-A3171F1B24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C8AB43F-0BB0-1896-DD5B-BD8743652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AACA8-E230-3405-078B-A49EA27A5C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E9DC90-5809-A283-DEF7-261BA5FA87A4}"/>
              </a:ext>
            </a:extLst>
          </p:cNvPr>
          <p:cNvSpPr>
            <a:spLocks noGrp="1"/>
          </p:cNvSpPr>
          <p:nvPr>
            <p:ph type="dt" sz="half" idx="10"/>
          </p:nvPr>
        </p:nvSpPr>
        <p:spPr/>
        <p:txBody>
          <a:bodyPr/>
          <a:lstStyle/>
          <a:p>
            <a:fld id="{B38F889C-1D78-8A48-93AA-C4C4B9E604D6}" type="datetime1">
              <a:rPr lang="en-HK" smtClean="0"/>
              <a:t>23/5/2023</a:t>
            </a:fld>
            <a:endParaRPr lang="en-US"/>
          </a:p>
        </p:txBody>
      </p:sp>
      <p:sp>
        <p:nvSpPr>
          <p:cNvPr id="6" name="Footer Placeholder 5">
            <a:extLst>
              <a:ext uri="{FF2B5EF4-FFF2-40B4-BE49-F238E27FC236}">
                <a16:creationId xmlns:a16="http://schemas.microsoft.com/office/drawing/2014/main" id="{113AE3CF-16A0-426C-20C7-7469F1BD2E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800A37-641F-3D90-3D96-C086758B3AF8}"/>
              </a:ext>
            </a:extLst>
          </p:cNvPr>
          <p:cNvSpPr>
            <a:spLocks noGrp="1"/>
          </p:cNvSpPr>
          <p:nvPr>
            <p:ph type="sldNum" sz="quarter" idx="12"/>
          </p:nvPr>
        </p:nvSpPr>
        <p:spPr/>
        <p:txBody>
          <a:bodyPr/>
          <a:lstStyle/>
          <a:p>
            <a:fld id="{F3D49674-9102-8443-9426-B1DBAF474E34}" type="slidenum">
              <a:rPr lang="en-US" smtClean="0"/>
              <a:t>‹#›</a:t>
            </a:fld>
            <a:endParaRPr lang="en-US"/>
          </a:p>
        </p:txBody>
      </p:sp>
    </p:spTree>
    <p:extLst>
      <p:ext uri="{BB962C8B-B14F-4D97-AF65-F5344CB8AC3E}">
        <p14:creationId xmlns:p14="http://schemas.microsoft.com/office/powerpoint/2010/main" val="523897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E1D7FE-6B3D-2E60-12DB-9983EF343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5EEC7D-C02D-04E6-959B-C1FBAA18BD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935880-9829-4938-7356-52829E9739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55EA3-9682-614A-918D-714FB4A34072}" type="datetime1">
              <a:rPr lang="en-HK" smtClean="0"/>
              <a:t>23/5/2023</a:t>
            </a:fld>
            <a:endParaRPr lang="en-US"/>
          </a:p>
        </p:txBody>
      </p:sp>
      <p:sp>
        <p:nvSpPr>
          <p:cNvPr id="5" name="Footer Placeholder 4">
            <a:extLst>
              <a:ext uri="{FF2B5EF4-FFF2-40B4-BE49-F238E27FC236}">
                <a16:creationId xmlns:a16="http://schemas.microsoft.com/office/drawing/2014/main" id="{0511CFBA-1B2C-66D7-94D7-29EA4C505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BC9FCF-362C-9D0B-EC7D-DD7DD0FD6B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49674-9102-8443-9426-B1DBAF474E34}" type="slidenum">
              <a:rPr lang="en-US" smtClean="0"/>
              <a:t>‹#›</a:t>
            </a:fld>
            <a:endParaRPr lang="en-US"/>
          </a:p>
        </p:txBody>
      </p:sp>
    </p:spTree>
    <p:extLst>
      <p:ext uri="{BB962C8B-B14F-4D97-AF65-F5344CB8AC3E}">
        <p14:creationId xmlns:p14="http://schemas.microsoft.com/office/powerpoint/2010/main" val="40393347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7">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9">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11">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3">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5">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7">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02C0342-A97B-D731-1EA2-9DC21E39F229}"/>
              </a:ext>
            </a:extLst>
          </p:cNvPr>
          <p:cNvSpPr>
            <a:spLocks noGrp="1"/>
          </p:cNvSpPr>
          <p:nvPr>
            <p:ph type="ctrTitle"/>
          </p:nvPr>
        </p:nvSpPr>
        <p:spPr>
          <a:xfrm>
            <a:off x="2043326" y="609600"/>
            <a:ext cx="8229600" cy="2819399"/>
          </a:xfrm>
          <a:noFill/>
        </p:spPr>
        <p:txBody>
          <a:bodyPr anchor="b">
            <a:normAutofit/>
          </a:bodyPr>
          <a:lstStyle/>
          <a:p>
            <a:r>
              <a:rPr lang="en-US" sz="4800" b="1" dirty="0">
                <a:solidFill>
                  <a:schemeClr val="bg1"/>
                </a:solidFill>
              </a:rPr>
              <a:t>Do context-specific housekeeping genes exist?</a:t>
            </a:r>
          </a:p>
        </p:txBody>
      </p:sp>
      <p:sp>
        <p:nvSpPr>
          <p:cNvPr id="3" name="Subtitle 2">
            <a:extLst>
              <a:ext uri="{FF2B5EF4-FFF2-40B4-BE49-F238E27FC236}">
                <a16:creationId xmlns:a16="http://schemas.microsoft.com/office/drawing/2014/main" id="{E556E90F-C5E8-9549-CF4A-21FF73E8BC46}"/>
              </a:ext>
            </a:extLst>
          </p:cNvPr>
          <p:cNvSpPr>
            <a:spLocks noGrp="1"/>
          </p:cNvSpPr>
          <p:nvPr>
            <p:ph type="subTitle" idx="1"/>
          </p:nvPr>
        </p:nvSpPr>
        <p:spPr>
          <a:xfrm>
            <a:off x="2043326" y="3522428"/>
            <a:ext cx="8229600" cy="2607079"/>
          </a:xfrm>
          <a:noFill/>
        </p:spPr>
        <p:txBody>
          <a:bodyPr anchor="t">
            <a:normAutofit/>
          </a:bodyPr>
          <a:lstStyle/>
          <a:p>
            <a:r>
              <a:rPr lang="en-US" sz="1800" dirty="0">
                <a:solidFill>
                  <a:schemeClr val="bg1"/>
                </a:solidFill>
              </a:rPr>
              <a:t>BBMS4001 Final Year Project Final oral presentation</a:t>
            </a:r>
          </a:p>
          <a:p>
            <a:endParaRPr lang="en-US" sz="1800" dirty="0">
              <a:solidFill>
                <a:schemeClr val="bg1"/>
              </a:solidFill>
            </a:endParaRPr>
          </a:p>
          <a:p>
            <a:r>
              <a:rPr lang="en-US" sz="1800" dirty="0">
                <a:solidFill>
                  <a:schemeClr val="bg1"/>
                </a:solidFill>
              </a:rPr>
              <a:t>Supervisor: Dr. David SHIH Jen Hao</a:t>
            </a:r>
          </a:p>
          <a:p>
            <a:r>
              <a:rPr lang="en-US" sz="1800" dirty="0">
                <a:solidFill>
                  <a:schemeClr val="bg1"/>
                </a:solidFill>
              </a:rPr>
              <a:t>3035603370 HAN Ye Ri</a:t>
            </a:r>
          </a:p>
        </p:txBody>
      </p:sp>
      <p:sp>
        <p:nvSpPr>
          <p:cNvPr id="39" name="Rectangle 19">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21">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 name="Slide Number Placeholder 5">
            <a:extLst>
              <a:ext uri="{FF2B5EF4-FFF2-40B4-BE49-F238E27FC236}">
                <a16:creationId xmlns:a16="http://schemas.microsoft.com/office/drawing/2014/main" id="{DD5D4651-6D98-602D-6980-51E713444C55}"/>
              </a:ext>
            </a:extLst>
          </p:cNvPr>
          <p:cNvSpPr>
            <a:spLocks noGrp="1"/>
          </p:cNvSpPr>
          <p:nvPr>
            <p:ph type="sldNum" sz="quarter" idx="12"/>
          </p:nvPr>
        </p:nvSpPr>
        <p:spPr/>
        <p:txBody>
          <a:bodyPr/>
          <a:lstStyle/>
          <a:p>
            <a:fld id="{F3D49674-9102-8443-9426-B1DBAF474E34}" type="slidenum">
              <a:rPr lang="en-US" smtClean="0"/>
              <a:t>1</a:t>
            </a:fld>
            <a:endParaRPr lang="en-US"/>
          </a:p>
        </p:txBody>
      </p:sp>
    </p:spTree>
    <p:extLst>
      <p:ext uri="{BB962C8B-B14F-4D97-AF65-F5344CB8AC3E}">
        <p14:creationId xmlns:p14="http://schemas.microsoft.com/office/powerpoint/2010/main" val="12953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98C7-3E43-8CB6-F7D8-DDA89D463D8C}"/>
              </a:ext>
            </a:extLst>
          </p:cNvPr>
          <p:cNvSpPr>
            <a:spLocks noGrp="1"/>
          </p:cNvSpPr>
          <p:nvPr>
            <p:ph type="title"/>
          </p:nvPr>
        </p:nvSpPr>
        <p:spPr/>
        <p:txBody>
          <a:bodyPr/>
          <a:lstStyle/>
          <a:p>
            <a:r>
              <a:rPr lang="en-US" dirty="0"/>
              <a:t>Results</a:t>
            </a:r>
          </a:p>
        </p:txBody>
      </p:sp>
      <p:pic>
        <p:nvPicPr>
          <p:cNvPr id="12" name="Content Placeholder 11" descr="A picture containing text, diagram, screenshot, line&#10;&#10;Description automatically generated">
            <a:extLst>
              <a:ext uri="{FF2B5EF4-FFF2-40B4-BE49-F238E27FC236}">
                <a16:creationId xmlns:a16="http://schemas.microsoft.com/office/drawing/2014/main" id="{50CB2E1D-6F8F-9811-BD78-36F570F92705}"/>
              </a:ext>
            </a:extLst>
          </p:cNvPr>
          <p:cNvPicPr>
            <a:picLocks noGrp="1" noChangeAspect="1"/>
          </p:cNvPicPr>
          <p:nvPr>
            <p:ph idx="1"/>
          </p:nvPr>
        </p:nvPicPr>
        <p:blipFill rotWithShape="1">
          <a:blip r:embed="rId3"/>
          <a:srcRect l="2284" t="38709" r="5671" b="12118"/>
          <a:stretch/>
        </p:blipFill>
        <p:spPr>
          <a:xfrm>
            <a:off x="5250213" y="1825625"/>
            <a:ext cx="6617023" cy="3914775"/>
          </a:xfrm>
        </p:spPr>
      </p:pic>
      <p:sp>
        <p:nvSpPr>
          <p:cNvPr id="4" name="Slide Number Placeholder 3">
            <a:extLst>
              <a:ext uri="{FF2B5EF4-FFF2-40B4-BE49-F238E27FC236}">
                <a16:creationId xmlns:a16="http://schemas.microsoft.com/office/drawing/2014/main" id="{B46FE595-BBA7-639F-C4B2-BBE2F7630AF3}"/>
              </a:ext>
            </a:extLst>
          </p:cNvPr>
          <p:cNvSpPr>
            <a:spLocks noGrp="1"/>
          </p:cNvSpPr>
          <p:nvPr>
            <p:ph type="sldNum" sz="quarter" idx="12"/>
          </p:nvPr>
        </p:nvSpPr>
        <p:spPr/>
        <p:txBody>
          <a:bodyPr/>
          <a:lstStyle/>
          <a:p>
            <a:fld id="{F3D49674-9102-8443-9426-B1DBAF474E34}" type="slidenum">
              <a:rPr lang="en-US" smtClean="0"/>
              <a:t>10</a:t>
            </a:fld>
            <a:endParaRPr lang="en-US"/>
          </a:p>
        </p:txBody>
      </p:sp>
      <p:sp>
        <p:nvSpPr>
          <p:cNvPr id="13" name="Content Placeholder 2">
            <a:extLst>
              <a:ext uri="{FF2B5EF4-FFF2-40B4-BE49-F238E27FC236}">
                <a16:creationId xmlns:a16="http://schemas.microsoft.com/office/drawing/2014/main" id="{C4EA60FF-805F-01A7-C078-0A378FE934DB}"/>
              </a:ext>
            </a:extLst>
          </p:cNvPr>
          <p:cNvSpPr txBox="1">
            <a:spLocks/>
          </p:cNvSpPr>
          <p:nvPr/>
        </p:nvSpPr>
        <p:spPr>
          <a:xfrm>
            <a:off x="527538" y="1825625"/>
            <a:ext cx="47226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Some genes vary greater between group than within group </a:t>
            </a:r>
          </a:p>
          <a:p>
            <a:pPr marL="0" indent="0">
              <a:buNone/>
            </a:pPr>
            <a:endParaRPr lang="en-US" dirty="0"/>
          </a:p>
          <a:p>
            <a:r>
              <a:rPr lang="en-US" sz="2400" i="1" dirty="0"/>
              <a:t>PTBP1, HNRNPC, HNRNPL, EWSR1, SDHA, RPL13A, GAPDH, LDHA, </a:t>
            </a:r>
            <a:r>
              <a:rPr lang="en-US" sz="2400" dirty="0"/>
              <a:t>and</a:t>
            </a:r>
            <a:r>
              <a:rPr lang="en-US" sz="2400" i="1" dirty="0"/>
              <a:t> RPS18 are above the identity line</a:t>
            </a:r>
          </a:p>
          <a:p>
            <a:pPr marL="0" indent="0">
              <a:buNone/>
            </a:pPr>
            <a:endParaRPr lang="en-US" sz="2400" i="1" dirty="0"/>
          </a:p>
          <a:p>
            <a:r>
              <a:rPr lang="en-US" b="1" dirty="0"/>
              <a:t>Potential</a:t>
            </a:r>
            <a:r>
              <a:rPr lang="en-US" dirty="0"/>
              <a:t> to become context-specific housekeeping genes</a:t>
            </a:r>
          </a:p>
          <a:p>
            <a:endParaRPr lang="en-US" dirty="0"/>
          </a:p>
        </p:txBody>
      </p:sp>
    </p:spTree>
    <p:extLst>
      <p:ext uri="{BB962C8B-B14F-4D97-AF65-F5344CB8AC3E}">
        <p14:creationId xmlns:p14="http://schemas.microsoft.com/office/powerpoint/2010/main" val="334513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1B6A-AF2B-BC2B-FF6C-F55ED4B287D3}"/>
              </a:ext>
            </a:extLst>
          </p:cNvPr>
          <p:cNvSpPr>
            <a:spLocks noGrp="1"/>
          </p:cNvSpPr>
          <p:nvPr>
            <p:ph type="title"/>
          </p:nvPr>
        </p:nvSpPr>
        <p:spPr>
          <a:xfrm>
            <a:off x="245220" y="111348"/>
            <a:ext cx="10515600" cy="1325563"/>
          </a:xfrm>
        </p:spPr>
        <p:txBody>
          <a:bodyPr/>
          <a:lstStyle/>
          <a:p>
            <a:r>
              <a:rPr lang="en-US" dirty="0"/>
              <a:t>Variation between groups</a:t>
            </a:r>
          </a:p>
        </p:txBody>
      </p:sp>
      <p:sp>
        <p:nvSpPr>
          <p:cNvPr id="3" name="Content Placeholder 2">
            <a:extLst>
              <a:ext uri="{FF2B5EF4-FFF2-40B4-BE49-F238E27FC236}">
                <a16:creationId xmlns:a16="http://schemas.microsoft.com/office/drawing/2014/main" id="{37B9BB68-7F65-A58F-B688-0201A95B1E8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CD9EF4F1-FCB4-69F4-2D01-370B1305D6D8}"/>
              </a:ext>
            </a:extLst>
          </p:cNvPr>
          <p:cNvSpPr>
            <a:spLocks noGrp="1"/>
          </p:cNvSpPr>
          <p:nvPr>
            <p:ph type="sldNum" sz="quarter" idx="12"/>
          </p:nvPr>
        </p:nvSpPr>
        <p:spPr/>
        <p:txBody>
          <a:bodyPr/>
          <a:lstStyle/>
          <a:p>
            <a:fld id="{F3D49674-9102-8443-9426-B1DBAF474E34}" type="slidenum">
              <a:rPr lang="en-US" smtClean="0"/>
              <a:t>11</a:t>
            </a:fld>
            <a:endParaRPr lang="en-US"/>
          </a:p>
        </p:txBody>
      </p:sp>
      <p:pic>
        <p:nvPicPr>
          <p:cNvPr id="5" name="Picture 4" descr="Timeline&#10;&#10;Description automatically generated with medium confidence">
            <a:extLst>
              <a:ext uri="{FF2B5EF4-FFF2-40B4-BE49-F238E27FC236}">
                <a16:creationId xmlns:a16="http://schemas.microsoft.com/office/drawing/2014/main" id="{471EA115-B472-C56A-4EA2-117715466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20" y="1669428"/>
            <a:ext cx="6334484" cy="4320306"/>
          </a:xfrm>
          <a:prstGeom prst="rect">
            <a:avLst/>
          </a:prstGeom>
          <a:ln>
            <a:solidFill>
              <a:schemeClr val="tx1">
                <a:lumMod val="50000"/>
                <a:lumOff val="50000"/>
              </a:schemeClr>
            </a:solidFill>
          </a:ln>
        </p:spPr>
      </p:pic>
    </p:spTree>
    <p:extLst>
      <p:ext uri="{BB962C8B-B14F-4D97-AF65-F5344CB8AC3E}">
        <p14:creationId xmlns:p14="http://schemas.microsoft.com/office/powerpoint/2010/main" val="25380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1B6A-AF2B-BC2B-FF6C-F55ED4B287D3}"/>
              </a:ext>
            </a:extLst>
          </p:cNvPr>
          <p:cNvSpPr>
            <a:spLocks noGrp="1"/>
          </p:cNvSpPr>
          <p:nvPr>
            <p:ph type="title"/>
          </p:nvPr>
        </p:nvSpPr>
        <p:spPr>
          <a:xfrm>
            <a:off x="245220" y="111348"/>
            <a:ext cx="10515600" cy="1325563"/>
          </a:xfrm>
        </p:spPr>
        <p:txBody>
          <a:bodyPr/>
          <a:lstStyle/>
          <a:p>
            <a:r>
              <a:rPr lang="en-US" dirty="0"/>
              <a:t>Variation between groups</a:t>
            </a:r>
          </a:p>
        </p:txBody>
      </p:sp>
      <p:sp>
        <p:nvSpPr>
          <p:cNvPr id="3" name="Content Placeholder 2">
            <a:extLst>
              <a:ext uri="{FF2B5EF4-FFF2-40B4-BE49-F238E27FC236}">
                <a16:creationId xmlns:a16="http://schemas.microsoft.com/office/drawing/2014/main" id="{37B9BB68-7F65-A58F-B688-0201A95B1E8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CD9EF4F1-FCB4-69F4-2D01-370B1305D6D8}"/>
              </a:ext>
            </a:extLst>
          </p:cNvPr>
          <p:cNvSpPr>
            <a:spLocks noGrp="1"/>
          </p:cNvSpPr>
          <p:nvPr>
            <p:ph type="sldNum" sz="quarter" idx="12"/>
          </p:nvPr>
        </p:nvSpPr>
        <p:spPr/>
        <p:txBody>
          <a:bodyPr/>
          <a:lstStyle/>
          <a:p>
            <a:fld id="{F3D49674-9102-8443-9426-B1DBAF474E34}" type="slidenum">
              <a:rPr lang="en-US" smtClean="0"/>
              <a:t>12</a:t>
            </a:fld>
            <a:endParaRPr lang="en-US"/>
          </a:p>
        </p:txBody>
      </p:sp>
      <p:pic>
        <p:nvPicPr>
          <p:cNvPr id="5" name="Picture 4" descr="Timeline&#10;&#10;Description automatically generated with medium confidence">
            <a:extLst>
              <a:ext uri="{FF2B5EF4-FFF2-40B4-BE49-F238E27FC236}">
                <a16:creationId xmlns:a16="http://schemas.microsoft.com/office/drawing/2014/main" id="{471EA115-B472-C56A-4EA2-117715466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20" y="1669428"/>
            <a:ext cx="6334484" cy="4320306"/>
          </a:xfrm>
          <a:prstGeom prst="rect">
            <a:avLst/>
          </a:prstGeom>
          <a:ln>
            <a:solidFill>
              <a:schemeClr val="tx1">
                <a:lumMod val="50000"/>
                <a:lumOff val="50000"/>
              </a:schemeClr>
            </a:solidFill>
          </a:ln>
        </p:spPr>
      </p:pic>
      <p:pic>
        <p:nvPicPr>
          <p:cNvPr id="6" name="Picture 5" descr="A picture containing text&#10;&#10;Description automatically generated">
            <a:extLst>
              <a:ext uri="{FF2B5EF4-FFF2-40B4-BE49-F238E27FC236}">
                <a16:creationId xmlns:a16="http://schemas.microsoft.com/office/drawing/2014/main" id="{5CDE021E-207B-76AA-4B96-ADA024B8D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507" y="3299665"/>
            <a:ext cx="5217273" cy="3558335"/>
          </a:xfrm>
          <a:prstGeom prst="rect">
            <a:avLst/>
          </a:prstGeom>
          <a:ln>
            <a:solidFill>
              <a:schemeClr val="tx1">
                <a:lumMod val="50000"/>
                <a:lumOff val="50000"/>
              </a:schemeClr>
            </a:solidFill>
          </a:ln>
        </p:spPr>
      </p:pic>
      <p:pic>
        <p:nvPicPr>
          <p:cNvPr id="7" name="Picture 6" descr="Graphical user interface, application&#10;&#10;Description automatically generated">
            <a:extLst>
              <a:ext uri="{FF2B5EF4-FFF2-40B4-BE49-F238E27FC236}">
                <a16:creationId xmlns:a16="http://schemas.microsoft.com/office/drawing/2014/main" id="{FA700C7C-81B0-521D-FBAA-580995B3F4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3853" y="118884"/>
            <a:ext cx="4532188" cy="3091087"/>
          </a:xfrm>
          <a:prstGeom prst="rect">
            <a:avLst/>
          </a:prstGeom>
          <a:ln>
            <a:solidFill>
              <a:schemeClr val="tx1">
                <a:lumMod val="50000"/>
                <a:lumOff val="50000"/>
              </a:schemeClr>
            </a:solidFill>
          </a:ln>
        </p:spPr>
      </p:pic>
      <p:sp>
        <p:nvSpPr>
          <p:cNvPr id="10" name="Right Arrow 9">
            <a:extLst>
              <a:ext uri="{FF2B5EF4-FFF2-40B4-BE49-F238E27FC236}">
                <a16:creationId xmlns:a16="http://schemas.microsoft.com/office/drawing/2014/main" id="{9C694E84-D0F2-1C06-7671-2471244F505A}"/>
              </a:ext>
            </a:extLst>
          </p:cNvPr>
          <p:cNvSpPr/>
          <p:nvPr/>
        </p:nvSpPr>
        <p:spPr>
          <a:xfrm rot="18921175">
            <a:off x="6102063" y="1902515"/>
            <a:ext cx="1179161" cy="631474"/>
          </a:xfrm>
          <a:prstGeom prst="rightArrow">
            <a:avLst>
              <a:gd name="adj1" fmla="val 255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FBF3FFBD-2B27-D9B8-6C4D-FF70D02C0116}"/>
              </a:ext>
            </a:extLst>
          </p:cNvPr>
          <p:cNvSpPr/>
          <p:nvPr/>
        </p:nvSpPr>
        <p:spPr>
          <a:xfrm rot="2703775">
            <a:off x="6000852" y="5066644"/>
            <a:ext cx="1201451" cy="613172"/>
          </a:xfrm>
          <a:prstGeom prst="rightArrow">
            <a:avLst>
              <a:gd name="adj1" fmla="val 30362"/>
              <a:gd name="adj2" fmla="val 64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622317E-A6D9-F0E6-841D-653459F5B974}"/>
              </a:ext>
            </a:extLst>
          </p:cNvPr>
          <p:cNvSpPr txBox="1"/>
          <p:nvPr/>
        </p:nvSpPr>
        <p:spPr>
          <a:xfrm>
            <a:off x="245220" y="6180156"/>
            <a:ext cx="6409055" cy="369332"/>
          </a:xfrm>
          <a:prstGeom prst="rect">
            <a:avLst/>
          </a:prstGeom>
          <a:noFill/>
        </p:spPr>
        <p:txBody>
          <a:bodyPr wrap="square">
            <a:spAutoFit/>
          </a:bodyPr>
          <a:lstStyle/>
          <a:p>
            <a:r>
              <a:rPr lang="en-HK" sz="1800" dirty="0">
                <a:effectLst/>
                <a:ea typeface="Malgun Gothic" panose="020B0503020000020004" pitchFamily="34" charset="-127"/>
              </a:rPr>
              <a:t>b/</a:t>
            </a:r>
            <a:r>
              <a:rPr lang="en-HK" dirty="0">
                <a:ea typeface="Malgun Gothic" panose="020B0503020000020004" pitchFamily="34" charset="-127"/>
              </a:rPr>
              <a:t>w group SD </a:t>
            </a:r>
            <a:r>
              <a:rPr lang="en-HK" sz="1800" b="1" dirty="0">
                <a:effectLst/>
                <a:ea typeface="Malgun Gothic" panose="020B0503020000020004" pitchFamily="34" charset="-127"/>
              </a:rPr>
              <a:t>decreased</a:t>
            </a:r>
            <a:r>
              <a:rPr lang="en-HK" sz="1800" dirty="0">
                <a:effectLst/>
                <a:ea typeface="Malgun Gothic" panose="020B0503020000020004" pitchFamily="34" charset="-127"/>
              </a:rPr>
              <a:t> from </a:t>
            </a:r>
            <a:r>
              <a:rPr lang="en-HK" sz="1800" b="1" dirty="0">
                <a:effectLst/>
                <a:ea typeface="Malgun Gothic" panose="020B0503020000020004" pitchFamily="34" charset="-127"/>
              </a:rPr>
              <a:t>0.723</a:t>
            </a:r>
            <a:r>
              <a:rPr lang="en-HK" sz="1800" dirty="0">
                <a:effectLst/>
                <a:ea typeface="Malgun Gothic" panose="020B0503020000020004" pitchFamily="34" charset="-127"/>
              </a:rPr>
              <a:t> to </a:t>
            </a:r>
            <a:r>
              <a:rPr lang="en-HK" sz="1800" b="1" dirty="0">
                <a:effectLst/>
                <a:ea typeface="Malgun Gothic" panose="020B0503020000020004" pitchFamily="34" charset="-127"/>
              </a:rPr>
              <a:t>0.514</a:t>
            </a:r>
            <a:r>
              <a:rPr lang="en-HK" dirty="0">
                <a:ea typeface="Malgun Gothic" panose="020B0503020000020004" pitchFamily="34" charset="-127"/>
              </a:rPr>
              <a:t> after excluding NTs</a:t>
            </a:r>
            <a:endParaRPr lang="en-US" dirty="0"/>
          </a:p>
        </p:txBody>
      </p:sp>
      <p:sp>
        <p:nvSpPr>
          <p:cNvPr id="15" name="TextBox 14">
            <a:extLst>
              <a:ext uri="{FF2B5EF4-FFF2-40B4-BE49-F238E27FC236}">
                <a16:creationId xmlns:a16="http://schemas.microsoft.com/office/drawing/2014/main" id="{E27F5CC0-B244-1D8D-8059-2B49B8E12CEE}"/>
              </a:ext>
            </a:extLst>
          </p:cNvPr>
          <p:cNvSpPr txBox="1"/>
          <p:nvPr/>
        </p:nvSpPr>
        <p:spPr>
          <a:xfrm>
            <a:off x="245220" y="1050681"/>
            <a:ext cx="6693401" cy="830997"/>
          </a:xfrm>
          <a:prstGeom prst="rect">
            <a:avLst/>
          </a:prstGeom>
          <a:noFill/>
        </p:spPr>
        <p:txBody>
          <a:bodyPr wrap="square">
            <a:spAutoFit/>
          </a:bodyPr>
          <a:lstStyle/>
          <a:p>
            <a:pPr algn="ctr"/>
            <a:r>
              <a:rPr lang="en-HK" sz="1600" b="1" dirty="0">
                <a:solidFill>
                  <a:schemeClr val="accent1"/>
                </a:solidFill>
                <a:ea typeface="Malgun Gothic" panose="020B0503020000020004" pitchFamily="34" charset="-127"/>
              </a:rPr>
              <a:t>The expressions</a:t>
            </a:r>
            <a:r>
              <a:rPr lang="en-HK" sz="1600" b="1" dirty="0">
                <a:solidFill>
                  <a:schemeClr val="accent1"/>
                </a:solidFill>
                <a:effectLst/>
                <a:ea typeface="Malgun Gothic" panose="020B0503020000020004" pitchFamily="34" charset="-127"/>
              </a:rPr>
              <a:t> in solid normal tissues (NTs) are lower than other groups.</a:t>
            </a:r>
          </a:p>
          <a:p>
            <a:pPr algn="ctr"/>
            <a:r>
              <a:rPr lang="en-HK" sz="1600" b="1" dirty="0">
                <a:solidFill>
                  <a:schemeClr val="accent1"/>
                </a:solidFill>
                <a:ea typeface="Malgun Gothic" panose="020B0503020000020004" pitchFamily="34" charset="-127"/>
              </a:rPr>
              <a:t>They were excluded and b/w group SD was re-calculated.</a:t>
            </a:r>
            <a:endParaRPr lang="en-HK" sz="1600" b="1" dirty="0">
              <a:solidFill>
                <a:schemeClr val="accent1"/>
              </a:solidFill>
              <a:effectLst/>
              <a:ea typeface="Malgun Gothic" panose="020B0503020000020004" pitchFamily="34" charset="-127"/>
            </a:endParaRPr>
          </a:p>
          <a:p>
            <a:pPr algn="ctr"/>
            <a:r>
              <a:rPr lang="en-HK" sz="1600" b="1" dirty="0">
                <a:solidFill>
                  <a:schemeClr val="accent1"/>
                </a:solidFill>
                <a:effectLst/>
                <a:ea typeface="Malgun Gothic" panose="020B0503020000020004" pitchFamily="34" charset="-127"/>
              </a:rPr>
              <a:t> </a:t>
            </a:r>
            <a:endParaRPr lang="en-US" sz="1600" b="1" dirty="0">
              <a:solidFill>
                <a:schemeClr val="accent1"/>
              </a:solidFill>
            </a:endParaRPr>
          </a:p>
        </p:txBody>
      </p:sp>
      <p:sp>
        <p:nvSpPr>
          <p:cNvPr id="16" name="Frame 15">
            <a:extLst>
              <a:ext uri="{FF2B5EF4-FFF2-40B4-BE49-F238E27FC236}">
                <a16:creationId xmlns:a16="http://schemas.microsoft.com/office/drawing/2014/main" id="{66481865-8FF5-6D00-E532-569E51FBB907}"/>
              </a:ext>
            </a:extLst>
          </p:cNvPr>
          <p:cNvSpPr/>
          <p:nvPr/>
        </p:nvSpPr>
        <p:spPr>
          <a:xfrm>
            <a:off x="4221365" y="4620414"/>
            <a:ext cx="939571" cy="711004"/>
          </a:xfrm>
          <a:prstGeom prst="frame">
            <a:avLst>
              <a:gd name="adj1" fmla="val 885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4711C3F2-EA51-A2AC-7703-7FB9481AC61A}"/>
              </a:ext>
            </a:extLst>
          </p:cNvPr>
          <p:cNvSpPr/>
          <p:nvPr/>
        </p:nvSpPr>
        <p:spPr>
          <a:xfrm>
            <a:off x="2007873" y="2403623"/>
            <a:ext cx="939571" cy="711004"/>
          </a:xfrm>
          <a:prstGeom prst="frame">
            <a:avLst>
              <a:gd name="adj1" fmla="val 885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9D1C8417-2F73-31FA-82DF-3C203DA5F248}"/>
              </a:ext>
            </a:extLst>
          </p:cNvPr>
          <p:cNvSpPr/>
          <p:nvPr/>
        </p:nvSpPr>
        <p:spPr>
          <a:xfrm>
            <a:off x="2729359" y="3474079"/>
            <a:ext cx="939571" cy="711004"/>
          </a:xfrm>
          <a:prstGeom prst="frame">
            <a:avLst>
              <a:gd name="adj1" fmla="val 885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E0E8389B-6913-3875-8B31-50572AA3ECC7}"/>
              </a:ext>
            </a:extLst>
          </p:cNvPr>
          <p:cNvSpPr/>
          <p:nvPr/>
        </p:nvSpPr>
        <p:spPr>
          <a:xfrm>
            <a:off x="4228336" y="3474079"/>
            <a:ext cx="939571" cy="711004"/>
          </a:xfrm>
          <a:prstGeom prst="frame">
            <a:avLst>
              <a:gd name="adj1" fmla="val 885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875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9089-7F5A-3DD3-93A3-536DF5E2B9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E3A4CC-8DE6-96D7-8162-29337865E3A4}"/>
              </a:ext>
            </a:extLst>
          </p:cNvPr>
          <p:cNvSpPr>
            <a:spLocks noGrp="1"/>
          </p:cNvSpPr>
          <p:nvPr>
            <p:ph idx="1"/>
          </p:nvPr>
        </p:nvSpPr>
        <p:spPr>
          <a:xfrm>
            <a:off x="838200" y="4636134"/>
            <a:ext cx="10515600" cy="1902778"/>
          </a:xfrm>
        </p:spPr>
        <p:txBody>
          <a:bodyPr/>
          <a:lstStyle/>
          <a:p>
            <a:r>
              <a:rPr lang="en-US" dirty="0"/>
              <a:t>Two lung tissue groups, lung adenocarcinoma (LUAD- NT) and lung squamous cell carcinoma (LUSC-NT) are downregulated even further</a:t>
            </a:r>
          </a:p>
          <a:p>
            <a:r>
              <a:rPr lang="en-US" b="1" dirty="0"/>
              <a:t>0.723 -&gt; 0.529</a:t>
            </a:r>
          </a:p>
        </p:txBody>
      </p:sp>
      <p:sp>
        <p:nvSpPr>
          <p:cNvPr id="4" name="Slide Number Placeholder 3">
            <a:extLst>
              <a:ext uri="{FF2B5EF4-FFF2-40B4-BE49-F238E27FC236}">
                <a16:creationId xmlns:a16="http://schemas.microsoft.com/office/drawing/2014/main" id="{CB3D25D1-39E2-EDCE-E186-C89748A1C733}"/>
              </a:ext>
            </a:extLst>
          </p:cNvPr>
          <p:cNvSpPr>
            <a:spLocks noGrp="1"/>
          </p:cNvSpPr>
          <p:nvPr>
            <p:ph type="sldNum" sz="quarter" idx="12"/>
          </p:nvPr>
        </p:nvSpPr>
        <p:spPr/>
        <p:txBody>
          <a:bodyPr/>
          <a:lstStyle/>
          <a:p>
            <a:fld id="{F3D49674-9102-8443-9426-B1DBAF474E34}" type="slidenum">
              <a:rPr lang="en-US" smtClean="0"/>
              <a:t>13</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9429A21-B271-3CC0-0CC3-E68279597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490" y="365125"/>
            <a:ext cx="5731510" cy="3909060"/>
          </a:xfrm>
          <a:prstGeom prst="rect">
            <a:avLst/>
          </a:prstGeom>
          <a:ln>
            <a:solidFill>
              <a:schemeClr val="tx1">
                <a:lumMod val="50000"/>
                <a:lumOff val="50000"/>
              </a:schemeClr>
            </a:solidFill>
          </a:ln>
        </p:spPr>
      </p:pic>
      <p:pic>
        <p:nvPicPr>
          <p:cNvPr id="8" name="Picture 7" descr="Graphical user interface, application&#10;&#10;Description automatically generated">
            <a:extLst>
              <a:ext uri="{FF2B5EF4-FFF2-40B4-BE49-F238E27FC236}">
                <a16:creationId xmlns:a16="http://schemas.microsoft.com/office/drawing/2014/main" id="{021AB3EB-1011-90F1-7A8D-5B2A03744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5125"/>
            <a:ext cx="5731510" cy="3909060"/>
          </a:xfrm>
          <a:prstGeom prst="rect">
            <a:avLst/>
          </a:prstGeom>
          <a:ln>
            <a:solidFill>
              <a:schemeClr val="tx1">
                <a:lumMod val="50000"/>
                <a:lumOff val="50000"/>
              </a:schemeClr>
            </a:solidFill>
          </a:ln>
        </p:spPr>
      </p:pic>
      <p:sp>
        <p:nvSpPr>
          <p:cNvPr id="10" name="Frame 9">
            <a:extLst>
              <a:ext uri="{FF2B5EF4-FFF2-40B4-BE49-F238E27FC236}">
                <a16:creationId xmlns:a16="http://schemas.microsoft.com/office/drawing/2014/main" id="{637E246F-1C4E-FF38-8B07-16AE63757795}"/>
              </a:ext>
            </a:extLst>
          </p:cNvPr>
          <p:cNvSpPr/>
          <p:nvPr/>
        </p:nvSpPr>
        <p:spPr>
          <a:xfrm>
            <a:off x="1938945" y="2319654"/>
            <a:ext cx="2896526" cy="981485"/>
          </a:xfrm>
          <a:prstGeom prst="frame">
            <a:avLst>
              <a:gd name="adj1" fmla="val 885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ight Arrow 10">
            <a:extLst>
              <a:ext uri="{FF2B5EF4-FFF2-40B4-BE49-F238E27FC236}">
                <a16:creationId xmlns:a16="http://schemas.microsoft.com/office/drawing/2014/main" id="{349D3E18-6154-424D-5600-A95C8D1EA343}"/>
              </a:ext>
            </a:extLst>
          </p:cNvPr>
          <p:cNvSpPr/>
          <p:nvPr/>
        </p:nvSpPr>
        <p:spPr>
          <a:xfrm>
            <a:off x="5506419" y="2100296"/>
            <a:ext cx="1179161" cy="631474"/>
          </a:xfrm>
          <a:prstGeom prst="rightArrow">
            <a:avLst>
              <a:gd name="adj1" fmla="val 2551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039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C6B0-8E6C-4761-1784-AB1784DE9C38}"/>
              </a:ext>
            </a:extLst>
          </p:cNvPr>
          <p:cNvSpPr>
            <a:spLocks noGrp="1"/>
          </p:cNvSpPr>
          <p:nvPr>
            <p:ph type="title"/>
          </p:nvPr>
        </p:nvSpPr>
        <p:spPr/>
        <p:txBody>
          <a:bodyPr/>
          <a:lstStyle/>
          <a:p>
            <a:r>
              <a:rPr lang="en-US" i="1" dirty="0"/>
              <a:t>LDHA</a:t>
            </a:r>
          </a:p>
        </p:txBody>
      </p:sp>
      <p:sp>
        <p:nvSpPr>
          <p:cNvPr id="3" name="Content Placeholder 2">
            <a:extLst>
              <a:ext uri="{FF2B5EF4-FFF2-40B4-BE49-F238E27FC236}">
                <a16:creationId xmlns:a16="http://schemas.microsoft.com/office/drawing/2014/main" id="{2D89B4BD-AD99-8261-6C2A-8B7D886DE5A1}"/>
              </a:ext>
            </a:extLst>
          </p:cNvPr>
          <p:cNvSpPr>
            <a:spLocks noGrp="1"/>
          </p:cNvSpPr>
          <p:nvPr>
            <p:ph idx="1"/>
          </p:nvPr>
        </p:nvSpPr>
        <p:spPr>
          <a:xfrm>
            <a:off x="838200" y="5841927"/>
            <a:ext cx="10515600" cy="879548"/>
          </a:xfrm>
        </p:spPr>
        <p:txBody>
          <a:bodyPr>
            <a:normAutofit fontScale="77500" lnSpcReduction="20000"/>
          </a:bodyPr>
          <a:lstStyle/>
          <a:p>
            <a:r>
              <a:rPr lang="en-US" dirty="0"/>
              <a:t>Removed </a:t>
            </a:r>
            <a:r>
              <a:rPr lang="en-US" b="1" dirty="0">
                <a:solidFill>
                  <a:srgbClr val="FF0000"/>
                </a:solidFill>
              </a:rPr>
              <a:t>upregulated</a:t>
            </a:r>
            <a:r>
              <a:rPr lang="en-US" dirty="0"/>
              <a:t> or </a:t>
            </a:r>
            <a:r>
              <a:rPr lang="en-US" b="1" dirty="0">
                <a:solidFill>
                  <a:srgbClr val="0070C0"/>
                </a:solidFill>
              </a:rPr>
              <a:t>downregulated</a:t>
            </a:r>
            <a:r>
              <a:rPr lang="en-US" dirty="0"/>
              <a:t> genes: KIRC-TP, HNSC-TP, LGG-TP, THCA-TP </a:t>
            </a:r>
          </a:p>
          <a:p>
            <a:r>
              <a:rPr lang="en-HK" dirty="0"/>
              <a:t>0.787 to 0.681 </a:t>
            </a:r>
            <a:endParaRPr lang="en-US" dirty="0"/>
          </a:p>
        </p:txBody>
      </p:sp>
      <p:sp>
        <p:nvSpPr>
          <p:cNvPr id="4" name="Slide Number Placeholder 3">
            <a:extLst>
              <a:ext uri="{FF2B5EF4-FFF2-40B4-BE49-F238E27FC236}">
                <a16:creationId xmlns:a16="http://schemas.microsoft.com/office/drawing/2014/main" id="{16688AD5-1F29-DE12-6C19-0EED47B94FE4}"/>
              </a:ext>
            </a:extLst>
          </p:cNvPr>
          <p:cNvSpPr>
            <a:spLocks noGrp="1"/>
          </p:cNvSpPr>
          <p:nvPr>
            <p:ph type="sldNum" sz="quarter" idx="12"/>
          </p:nvPr>
        </p:nvSpPr>
        <p:spPr/>
        <p:txBody>
          <a:bodyPr/>
          <a:lstStyle/>
          <a:p>
            <a:fld id="{F3D49674-9102-8443-9426-B1DBAF474E34}" type="slidenum">
              <a:rPr lang="en-US" smtClean="0"/>
              <a:t>14</a:t>
            </a:fld>
            <a:endParaRPr lang="en-US"/>
          </a:p>
        </p:txBody>
      </p:sp>
      <p:pic>
        <p:nvPicPr>
          <p:cNvPr id="5" name="Picture 4" descr="A picture containing timeline&#10;&#10;Description automatically generated">
            <a:extLst>
              <a:ext uri="{FF2B5EF4-FFF2-40B4-BE49-F238E27FC236}">
                <a16:creationId xmlns:a16="http://schemas.microsoft.com/office/drawing/2014/main" id="{A9BA3B19-3E03-BF8E-01A3-7FC663038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490" y="1825625"/>
            <a:ext cx="5731510" cy="3851910"/>
          </a:xfrm>
          <a:prstGeom prst="rect">
            <a:avLst/>
          </a:prstGeom>
          <a:ln>
            <a:solidFill>
              <a:schemeClr val="tx1">
                <a:lumMod val="50000"/>
                <a:lumOff val="50000"/>
              </a:schemeClr>
            </a:solidFill>
          </a:ln>
        </p:spPr>
      </p:pic>
      <p:pic>
        <p:nvPicPr>
          <p:cNvPr id="6" name="Picture 5" descr="A picture containing graphical user interface&#10;&#10;Description automatically generated">
            <a:extLst>
              <a:ext uri="{FF2B5EF4-FFF2-40B4-BE49-F238E27FC236}">
                <a16:creationId xmlns:a16="http://schemas.microsoft.com/office/drawing/2014/main" id="{5C29669D-AF37-B53D-4A23-E166E0C66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40086"/>
            <a:ext cx="5731510" cy="3449320"/>
          </a:xfrm>
          <a:prstGeom prst="rect">
            <a:avLst/>
          </a:prstGeom>
          <a:ln>
            <a:solidFill>
              <a:schemeClr val="tx1">
                <a:lumMod val="50000"/>
                <a:lumOff val="50000"/>
              </a:schemeClr>
            </a:solidFill>
          </a:ln>
        </p:spPr>
      </p:pic>
      <p:sp>
        <p:nvSpPr>
          <p:cNvPr id="7" name="Frame 6">
            <a:extLst>
              <a:ext uri="{FF2B5EF4-FFF2-40B4-BE49-F238E27FC236}">
                <a16:creationId xmlns:a16="http://schemas.microsoft.com/office/drawing/2014/main" id="{73AF57BB-97CF-876F-0EC3-7B1A3D67A37D}"/>
              </a:ext>
            </a:extLst>
          </p:cNvPr>
          <p:cNvSpPr/>
          <p:nvPr/>
        </p:nvSpPr>
        <p:spPr>
          <a:xfrm>
            <a:off x="2661610" y="2980768"/>
            <a:ext cx="734848" cy="599829"/>
          </a:xfrm>
          <a:prstGeom prst="frame">
            <a:avLst>
              <a:gd name="adj1" fmla="val 447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A9740F31-A3A7-742B-E1F1-DE3895303851}"/>
              </a:ext>
            </a:extLst>
          </p:cNvPr>
          <p:cNvSpPr/>
          <p:nvPr/>
        </p:nvSpPr>
        <p:spPr>
          <a:xfrm>
            <a:off x="5358812" y="2416910"/>
            <a:ext cx="734848" cy="584929"/>
          </a:xfrm>
          <a:prstGeom prst="frame">
            <a:avLst>
              <a:gd name="adj1" fmla="val 447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B14172DD-F0FF-F33A-07BD-C94352605C94}"/>
              </a:ext>
            </a:extLst>
          </p:cNvPr>
          <p:cNvSpPr/>
          <p:nvPr/>
        </p:nvSpPr>
        <p:spPr>
          <a:xfrm>
            <a:off x="5358812" y="3020231"/>
            <a:ext cx="734848" cy="534129"/>
          </a:xfrm>
          <a:prstGeom prst="frame">
            <a:avLst>
              <a:gd name="adj1" fmla="val 461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5F2D29D4-D650-1FCB-262F-36C38A258189}"/>
              </a:ext>
            </a:extLst>
          </p:cNvPr>
          <p:cNvSpPr/>
          <p:nvPr/>
        </p:nvSpPr>
        <p:spPr>
          <a:xfrm>
            <a:off x="4698412" y="4506131"/>
            <a:ext cx="734848" cy="534129"/>
          </a:xfrm>
          <a:prstGeom prst="frame">
            <a:avLst>
              <a:gd name="adj1" fmla="val 4615"/>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5550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4B59-3020-8102-ADB9-6545F9644F8E}"/>
              </a:ext>
            </a:extLst>
          </p:cNvPr>
          <p:cNvSpPr>
            <a:spLocks noGrp="1"/>
          </p:cNvSpPr>
          <p:nvPr>
            <p:ph type="title"/>
          </p:nvPr>
        </p:nvSpPr>
        <p:spPr/>
        <p:txBody>
          <a:bodyPr/>
          <a:lstStyle/>
          <a:p>
            <a:r>
              <a:rPr lang="en-US" i="1" dirty="0"/>
              <a:t>PTBP1</a:t>
            </a:r>
          </a:p>
        </p:txBody>
      </p:sp>
      <p:sp>
        <p:nvSpPr>
          <p:cNvPr id="3" name="Content Placeholder 2">
            <a:extLst>
              <a:ext uri="{FF2B5EF4-FFF2-40B4-BE49-F238E27FC236}">
                <a16:creationId xmlns:a16="http://schemas.microsoft.com/office/drawing/2014/main" id="{F3C4751A-7197-1316-BFF0-203CE82035CB}"/>
              </a:ext>
            </a:extLst>
          </p:cNvPr>
          <p:cNvSpPr>
            <a:spLocks noGrp="1"/>
          </p:cNvSpPr>
          <p:nvPr>
            <p:ph idx="1"/>
          </p:nvPr>
        </p:nvSpPr>
        <p:spPr>
          <a:xfrm>
            <a:off x="182247" y="5412640"/>
            <a:ext cx="12012446" cy="1126272"/>
          </a:xfrm>
        </p:spPr>
        <p:txBody>
          <a:bodyPr>
            <a:normAutofit fontScale="92500"/>
          </a:bodyPr>
          <a:lstStyle/>
          <a:p>
            <a:r>
              <a:rPr lang="en-US" dirty="0"/>
              <a:t>Removed </a:t>
            </a:r>
            <a:r>
              <a:rPr lang="en-HK" sz="2900" dirty="0"/>
              <a:t>TGCT-TP, COAD-TP, HNSC-TP, UCEC-TP, LGG-TP, LGG-TR, BRCA-NT, GBM-TP </a:t>
            </a:r>
            <a:endParaRPr lang="en-US" sz="2900" dirty="0"/>
          </a:p>
          <a:p>
            <a:r>
              <a:rPr lang="en-US" b="1" dirty="0"/>
              <a:t>0.410 to 0.317 </a:t>
            </a:r>
          </a:p>
          <a:p>
            <a:endParaRPr lang="en-US" dirty="0"/>
          </a:p>
        </p:txBody>
      </p:sp>
      <p:sp>
        <p:nvSpPr>
          <p:cNvPr id="4" name="Slide Number Placeholder 3">
            <a:extLst>
              <a:ext uri="{FF2B5EF4-FFF2-40B4-BE49-F238E27FC236}">
                <a16:creationId xmlns:a16="http://schemas.microsoft.com/office/drawing/2014/main" id="{AA25FE4B-61DD-1095-7113-987845D569F4}"/>
              </a:ext>
            </a:extLst>
          </p:cNvPr>
          <p:cNvSpPr>
            <a:spLocks noGrp="1"/>
          </p:cNvSpPr>
          <p:nvPr>
            <p:ph type="sldNum" sz="quarter" idx="12"/>
          </p:nvPr>
        </p:nvSpPr>
        <p:spPr/>
        <p:txBody>
          <a:bodyPr/>
          <a:lstStyle/>
          <a:p>
            <a:fld id="{F3D49674-9102-8443-9426-B1DBAF474E34}" type="slidenum">
              <a:rPr lang="en-US" smtClean="0"/>
              <a:t>15</a:t>
            </a:fld>
            <a:endParaRPr lang="en-US"/>
          </a:p>
        </p:txBody>
      </p:sp>
      <p:pic>
        <p:nvPicPr>
          <p:cNvPr id="5" name="Picture 4" descr="A picture containing table&#10;&#10;Description automatically generated">
            <a:extLst>
              <a:ext uri="{FF2B5EF4-FFF2-40B4-BE49-F238E27FC236}">
                <a16:creationId xmlns:a16="http://schemas.microsoft.com/office/drawing/2014/main" id="{67909DD1-4622-FE46-DF25-CED23402F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916" y="1410304"/>
            <a:ext cx="6096000" cy="3668676"/>
          </a:xfrm>
          <a:prstGeom prst="rect">
            <a:avLst/>
          </a:prstGeom>
          <a:ln>
            <a:solidFill>
              <a:schemeClr val="tx1">
                <a:lumMod val="50000"/>
                <a:lumOff val="50000"/>
              </a:schemeClr>
            </a:solidFill>
          </a:ln>
        </p:spPr>
      </p:pic>
      <p:pic>
        <p:nvPicPr>
          <p:cNvPr id="6" name="Picture 5" descr="Table&#10;&#10;Description automatically generated">
            <a:extLst>
              <a:ext uri="{FF2B5EF4-FFF2-40B4-BE49-F238E27FC236}">
                <a16:creationId xmlns:a16="http://schemas.microsoft.com/office/drawing/2014/main" id="{A83E6BD1-E1B8-55A0-FACF-6F2CD2883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70" y="1410304"/>
            <a:ext cx="6096000" cy="3668676"/>
          </a:xfrm>
          <a:prstGeom prst="rect">
            <a:avLst/>
          </a:prstGeom>
          <a:ln>
            <a:solidFill>
              <a:schemeClr val="tx1">
                <a:lumMod val="50000"/>
                <a:lumOff val="50000"/>
              </a:schemeClr>
            </a:solidFill>
          </a:ln>
        </p:spPr>
      </p:pic>
    </p:spTree>
    <p:extLst>
      <p:ext uri="{BB962C8B-B14F-4D97-AF65-F5344CB8AC3E}">
        <p14:creationId xmlns:p14="http://schemas.microsoft.com/office/powerpoint/2010/main" val="347916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522F-C6FC-BF1E-30C8-15ED98B2C3E5}"/>
              </a:ext>
            </a:extLst>
          </p:cNvPr>
          <p:cNvSpPr>
            <a:spLocks noGrp="1"/>
          </p:cNvSpPr>
          <p:nvPr>
            <p:ph type="title"/>
          </p:nvPr>
        </p:nvSpPr>
        <p:spPr/>
        <p:txBody>
          <a:bodyPr/>
          <a:lstStyle/>
          <a:p>
            <a:r>
              <a:rPr lang="en-US" i="1" dirty="0"/>
              <a:t>HNRNPC</a:t>
            </a:r>
            <a:r>
              <a:rPr lang="en-US" dirty="0"/>
              <a:t> </a:t>
            </a:r>
          </a:p>
        </p:txBody>
      </p:sp>
      <p:sp>
        <p:nvSpPr>
          <p:cNvPr id="3" name="Content Placeholder 2">
            <a:extLst>
              <a:ext uri="{FF2B5EF4-FFF2-40B4-BE49-F238E27FC236}">
                <a16:creationId xmlns:a16="http://schemas.microsoft.com/office/drawing/2014/main" id="{8A4AAD6A-B14A-D933-7CA2-7B9F54AC5258}"/>
              </a:ext>
            </a:extLst>
          </p:cNvPr>
          <p:cNvSpPr>
            <a:spLocks noGrp="1"/>
          </p:cNvSpPr>
          <p:nvPr>
            <p:ph idx="1"/>
          </p:nvPr>
        </p:nvSpPr>
        <p:spPr>
          <a:xfrm>
            <a:off x="838200" y="5438273"/>
            <a:ext cx="10515600" cy="1054602"/>
          </a:xfrm>
        </p:spPr>
        <p:txBody>
          <a:bodyPr/>
          <a:lstStyle/>
          <a:p>
            <a:r>
              <a:rPr lang="en-US" dirty="0"/>
              <a:t>Removed THYM-TP, OV-TP, TGCT-TP; ESCA-NT and SARC-TP</a:t>
            </a:r>
          </a:p>
          <a:p>
            <a:r>
              <a:rPr lang="en-US" b="1" dirty="0"/>
              <a:t>0.342 to 0.289 </a:t>
            </a:r>
          </a:p>
        </p:txBody>
      </p:sp>
      <p:sp>
        <p:nvSpPr>
          <p:cNvPr id="4" name="Slide Number Placeholder 3">
            <a:extLst>
              <a:ext uri="{FF2B5EF4-FFF2-40B4-BE49-F238E27FC236}">
                <a16:creationId xmlns:a16="http://schemas.microsoft.com/office/drawing/2014/main" id="{61999B12-2DD9-A165-FA87-61E960946554}"/>
              </a:ext>
            </a:extLst>
          </p:cNvPr>
          <p:cNvSpPr>
            <a:spLocks noGrp="1"/>
          </p:cNvSpPr>
          <p:nvPr>
            <p:ph type="sldNum" sz="quarter" idx="12"/>
          </p:nvPr>
        </p:nvSpPr>
        <p:spPr/>
        <p:txBody>
          <a:bodyPr/>
          <a:lstStyle/>
          <a:p>
            <a:fld id="{F3D49674-9102-8443-9426-B1DBAF474E34}" type="slidenum">
              <a:rPr lang="en-US" smtClean="0"/>
              <a:t>16</a:t>
            </a:fld>
            <a:endParaRPr lang="en-US"/>
          </a:p>
        </p:txBody>
      </p:sp>
      <p:pic>
        <p:nvPicPr>
          <p:cNvPr id="6" name="Picture 5" descr="A picture containing graphical user interface&#10;&#10;Description automatically generated">
            <a:extLst>
              <a:ext uri="{FF2B5EF4-FFF2-40B4-BE49-F238E27FC236}">
                <a16:creationId xmlns:a16="http://schemas.microsoft.com/office/drawing/2014/main" id="{AA993713-4E10-7B25-4E7B-90016DCBC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22" y="1704340"/>
            <a:ext cx="5895278" cy="3547878"/>
          </a:xfrm>
          <a:prstGeom prst="rect">
            <a:avLst/>
          </a:prstGeom>
          <a:ln>
            <a:solidFill>
              <a:schemeClr val="tx1">
                <a:lumMod val="50000"/>
                <a:lumOff val="50000"/>
              </a:schemeClr>
            </a:solidFill>
          </a:ln>
        </p:spPr>
      </p:pic>
      <p:pic>
        <p:nvPicPr>
          <p:cNvPr id="7" name="Picture 6" descr="A picture containing text&#10;&#10;Description automatically generated">
            <a:extLst>
              <a:ext uri="{FF2B5EF4-FFF2-40B4-BE49-F238E27FC236}">
                <a16:creationId xmlns:a16="http://schemas.microsoft.com/office/drawing/2014/main" id="{B08F43F5-2C0A-B1E5-E9DC-444C50726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04340"/>
            <a:ext cx="5895278" cy="3547878"/>
          </a:xfrm>
          <a:prstGeom prst="rect">
            <a:avLst/>
          </a:prstGeom>
          <a:ln>
            <a:solidFill>
              <a:schemeClr val="tx1">
                <a:lumMod val="50000"/>
                <a:lumOff val="50000"/>
              </a:schemeClr>
            </a:solidFill>
          </a:ln>
        </p:spPr>
      </p:pic>
    </p:spTree>
    <p:extLst>
      <p:ext uri="{BB962C8B-B14F-4D97-AF65-F5344CB8AC3E}">
        <p14:creationId xmlns:p14="http://schemas.microsoft.com/office/powerpoint/2010/main" val="310480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75F0-B2CA-1FDB-5F60-637A6382112A}"/>
              </a:ext>
            </a:extLst>
          </p:cNvPr>
          <p:cNvSpPr>
            <a:spLocks noGrp="1"/>
          </p:cNvSpPr>
          <p:nvPr>
            <p:ph type="title"/>
          </p:nvPr>
        </p:nvSpPr>
        <p:spPr/>
        <p:txBody>
          <a:bodyPr/>
          <a:lstStyle/>
          <a:p>
            <a:r>
              <a:rPr lang="en-US" dirty="0"/>
              <a:t>Classic housekeeping genes: </a:t>
            </a:r>
            <a:r>
              <a:rPr lang="en-US" i="1" dirty="0"/>
              <a:t>ACTB</a:t>
            </a:r>
            <a:r>
              <a:rPr lang="en-US" dirty="0"/>
              <a:t> and </a:t>
            </a:r>
            <a:r>
              <a:rPr lang="en-US" i="1" dirty="0"/>
              <a:t>UBC</a:t>
            </a:r>
          </a:p>
        </p:txBody>
      </p:sp>
      <p:sp>
        <p:nvSpPr>
          <p:cNvPr id="3" name="Content Placeholder 2">
            <a:extLst>
              <a:ext uri="{FF2B5EF4-FFF2-40B4-BE49-F238E27FC236}">
                <a16:creationId xmlns:a16="http://schemas.microsoft.com/office/drawing/2014/main" id="{2DCA26E5-F26E-7E28-5761-0B2A15795023}"/>
              </a:ext>
            </a:extLst>
          </p:cNvPr>
          <p:cNvSpPr>
            <a:spLocks noGrp="1"/>
          </p:cNvSpPr>
          <p:nvPr>
            <p:ph idx="1"/>
          </p:nvPr>
        </p:nvSpPr>
        <p:spPr>
          <a:xfrm>
            <a:off x="838200" y="5310553"/>
            <a:ext cx="10515600" cy="1325917"/>
          </a:xfrm>
        </p:spPr>
        <p:txBody>
          <a:bodyPr>
            <a:normAutofit/>
          </a:bodyPr>
          <a:lstStyle/>
          <a:p>
            <a:r>
              <a:rPr lang="en-US" i="1" dirty="0"/>
              <a:t>ACTB: </a:t>
            </a:r>
            <a:r>
              <a:rPr lang="en-US" dirty="0"/>
              <a:t>0.429 to 0.352</a:t>
            </a:r>
          </a:p>
          <a:p>
            <a:r>
              <a:rPr lang="en-US" i="1" dirty="0"/>
              <a:t>UBC: </a:t>
            </a:r>
            <a:r>
              <a:rPr lang="en-US" dirty="0"/>
              <a:t>0.377 to 0.317</a:t>
            </a:r>
            <a:endParaRPr lang="en-US" i="1" dirty="0"/>
          </a:p>
        </p:txBody>
      </p:sp>
      <p:sp>
        <p:nvSpPr>
          <p:cNvPr id="4" name="Slide Number Placeholder 3">
            <a:extLst>
              <a:ext uri="{FF2B5EF4-FFF2-40B4-BE49-F238E27FC236}">
                <a16:creationId xmlns:a16="http://schemas.microsoft.com/office/drawing/2014/main" id="{76905D88-0937-B165-E880-2A7D1C446BD1}"/>
              </a:ext>
            </a:extLst>
          </p:cNvPr>
          <p:cNvSpPr>
            <a:spLocks noGrp="1"/>
          </p:cNvSpPr>
          <p:nvPr>
            <p:ph type="sldNum" sz="quarter" idx="12"/>
          </p:nvPr>
        </p:nvSpPr>
        <p:spPr/>
        <p:txBody>
          <a:bodyPr/>
          <a:lstStyle/>
          <a:p>
            <a:fld id="{F3D49674-9102-8443-9426-B1DBAF474E34}" type="slidenum">
              <a:rPr lang="en-US" smtClean="0"/>
              <a:t>17</a:t>
            </a:fld>
            <a:endParaRPr lang="en-US"/>
          </a:p>
        </p:txBody>
      </p:sp>
      <p:pic>
        <p:nvPicPr>
          <p:cNvPr id="5" name="Picture 4" descr="A picture containing text&#10;&#10;Description automatically generated">
            <a:extLst>
              <a:ext uri="{FF2B5EF4-FFF2-40B4-BE49-F238E27FC236}">
                <a16:creationId xmlns:a16="http://schemas.microsoft.com/office/drawing/2014/main" id="{2D23C374-2938-3932-2412-AD5CD4F49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490" y="1709420"/>
            <a:ext cx="5731510" cy="3439160"/>
          </a:xfrm>
          <a:prstGeom prst="rect">
            <a:avLst/>
          </a:prstGeom>
          <a:ln>
            <a:solidFill>
              <a:schemeClr val="tx1">
                <a:lumMod val="50000"/>
                <a:lumOff val="50000"/>
              </a:schemeClr>
            </a:solidFill>
          </a:ln>
        </p:spPr>
      </p:pic>
      <p:pic>
        <p:nvPicPr>
          <p:cNvPr id="6" name="Picture 5" descr="A picture containing text&#10;&#10;Description automatically generated">
            <a:extLst>
              <a:ext uri="{FF2B5EF4-FFF2-40B4-BE49-F238E27FC236}">
                <a16:creationId xmlns:a16="http://schemas.microsoft.com/office/drawing/2014/main" id="{355CCB8B-EC5F-03DA-A26D-D2E74446A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09420"/>
            <a:ext cx="5731510" cy="3439160"/>
          </a:xfrm>
          <a:prstGeom prst="rect">
            <a:avLst/>
          </a:prstGeom>
          <a:ln>
            <a:solidFill>
              <a:schemeClr val="tx1">
                <a:lumMod val="50000"/>
                <a:lumOff val="50000"/>
              </a:schemeClr>
            </a:solidFill>
          </a:ln>
        </p:spPr>
      </p:pic>
    </p:spTree>
    <p:extLst>
      <p:ext uri="{BB962C8B-B14F-4D97-AF65-F5344CB8AC3E}">
        <p14:creationId xmlns:p14="http://schemas.microsoft.com/office/powerpoint/2010/main" val="2134290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BC20-EE35-48F7-27E1-BBB1AB8A040A}"/>
              </a:ext>
            </a:extLst>
          </p:cNvPr>
          <p:cNvSpPr>
            <a:spLocks noGrp="1"/>
          </p:cNvSpPr>
          <p:nvPr>
            <p:ph type="title"/>
          </p:nvPr>
        </p:nvSpPr>
        <p:spPr/>
        <p:txBody>
          <a:bodyPr>
            <a:normAutofit/>
          </a:bodyPr>
          <a:lstStyle/>
          <a:p>
            <a:r>
              <a:rPr lang="en-US" sz="3600" dirty="0"/>
              <a:t>Verifying candidates' identity as housekeeping genes</a:t>
            </a:r>
          </a:p>
        </p:txBody>
      </p:sp>
      <p:sp>
        <p:nvSpPr>
          <p:cNvPr id="3" name="Content Placeholder 2">
            <a:extLst>
              <a:ext uri="{FF2B5EF4-FFF2-40B4-BE49-F238E27FC236}">
                <a16:creationId xmlns:a16="http://schemas.microsoft.com/office/drawing/2014/main" id="{4B42F2EC-BBF0-EFD4-DD49-F42FCDC46321}"/>
              </a:ext>
            </a:extLst>
          </p:cNvPr>
          <p:cNvSpPr>
            <a:spLocks noGrp="1"/>
          </p:cNvSpPr>
          <p:nvPr>
            <p:ph idx="1"/>
          </p:nvPr>
        </p:nvSpPr>
        <p:spPr>
          <a:xfrm>
            <a:off x="733458" y="1847850"/>
            <a:ext cx="5362542" cy="4351338"/>
          </a:xfrm>
        </p:spPr>
        <p:txBody>
          <a:bodyPr>
            <a:normAutofit fontScale="70000" lnSpcReduction="20000"/>
          </a:bodyPr>
          <a:lstStyle/>
          <a:p>
            <a:r>
              <a:rPr lang="en-US" dirty="0" err="1"/>
              <a:t>g:Profiler</a:t>
            </a:r>
            <a:endParaRPr lang="en-US" dirty="0"/>
          </a:p>
          <a:p>
            <a:r>
              <a:rPr lang="en-US" dirty="0"/>
              <a:t>123 candidates</a:t>
            </a:r>
          </a:p>
          <a:p>
            <a:r>
              <a:rPr lang="en-US" dirty="0"/>
              <a:t>Within-group and between-group SD are less than 0.5 </a:t>
            </a:r>
          </a:p>
          <a:p>
            <a:r>
              <a:rPr lang="en-US" dirty="0"/>
              <a:t>Mean expression greater than 12</a:t>
            </a:r>
          </a:p>
          <a:p>
            <a:endParaRPr lang="en-US" dirty="0"/>
          </a:p>
          <a:p>
            <a:r>
              <a:rPr lang="en-US" dirty="0"/>
              <a:t>Enriched/over-represented GO terms</a:t>
            </a:r>
          </a:p>
          <a:p>
            <a:r>
              <a:rPr lang="en-US" dirty="0"/>
              <a:t>MF: </a:t>
            </a:r>
            <a:r>
              <a:rPr lang="en-HK" sz="1800" dirty="0">
                <a:effectLst/>
                <a:ea typeface="Malgun Gothic" panose="020B0503020000020004" pitchFamily="34" charset="-127"/>
              </a:rPr>
              <a:t>RNA binding, helicase activity and protein complex binding</a:t>
            </a:r>
            <a:r>
              <a:rPr lang="en-HK" dirty="0">
                <a:effectLst/>
              </a:rPr>
              <a:t> </a:t>
            </a:r>
          </a:p>
          <a:p>
            <a:r>
              <a:rPr lang="en-US" dirty="0"/>
              <a:t>BP: </a:t>
            </a:r>
            <a:r>
              <a:rPr lang="en-HK" sz="1800" dirty="0">
                <a:effectLst/>
                <a:ea typeface="Malgun Gothic" panose="020B0503020000020004" pitchFamily="34" charset="-127"/>
              </a:rPr>
              <a:t>regulation of nitrogen compound metabolic process, intracellular transport</a:t>
            </a:r>
            <a:r>
              <a:rPr lang="en-HK" dirty="0">
                <a:effectLst/>
              </a:rPr>
              <a:t> </a:t>
            </a:r>
          </a:p>
          <a:p>
            <a:r>
              <a:rPr lang="en-HK" dirty="0"/>
              <a:t>CC: </a:t>
            </a:r>
            <a:r>
              <a:rPr lang="en-HK" sz="1800" dirty="0">
                <a:effectLst/>
                <a:ea typeface="Malgun Gothic" panose="020B0503020000020004" pitchFamily="34" charset="-127"/>
              </a:rPr>
              <a:t>extracellular exosomes and </a:t>
            </a:r>
            <a:r>
              <a:rPr lang="en-HK" sz="1800" dirty="0" err="1">
                <a:effectLst/>
                <a:ea typeface="Malgun Gothic" panose="020B0503020000020004" pitchFamily="34" charset="-127"/>
              </a:rPr>
              <a:t>spliceosomal</a:t>
            </a:r>
            <a:r>
              <a:rPr lang="en-HK" sz="1800" dirty="0">
                <a:effectLst/>
                <a:ea typeface="Malgun Gothic" panose="020B0503020000020004" pitchFamily="34" charset="-127"/>
              </a:rPr>
              <a:t> complexes</a:t>
            </a:r>
            <a:r>
              <a:rPr lang="en-HK" dirty="0">
                <a:effectLst/>
              </a:rPr>
              <a:t> </a:t>
            </a:r>
          </a:p>
          <a:p>
            <a:r>
              <a:rPr lang="en-US" dirty="0"/>
              <a:t>The candidates are essential housekeeping genes for the maintenance and survival of the cell </a:t>
            </a:r>
          </a:p>
          <a:p>
            <a:endParaRPr lang="en-US" dirty="0"/>
          </a:p>
        </p:txBody>
      </p:sp>
      <p:sp>
        <p:nvSpPr>
          <p:cNvPr id="4" name="Slide Number Placeholder 3">
            <a:extLst>
              <a:ext uri="{FF2B5EF4-FFF2-40B4-BE49-F238E27FC236}">
                <a16:creationId xmlns:a16="http://schemas.microsoft.com/office/drawing/2014/main" id="{3F3A9F8F-E781-7C0B-55DE-D078366D9F31}"/>
              </a:ext>
            </a:extLst>
          </p:cNvPr>
          <p:cNvSpPr>
            <a:spLocks noGrp="1"/>
          </p:cNvSpPr>
          <p:nvPr>
            <p:ph type="sldNum" sz="quarter" idx="12"/>
          </p:nvPr>
        </p:nvSpPr>
        <p:spPr/>
        <p:txBody>
          <a:bodyPr/>
          <a:lstStyle/>
          <a:p>
            <a:fld id="{F3D49674-9102-8443-9426-B1DBAF474E34}" type="slidenum">
              <a:rPr lang="en-US" smtClean="0"/>
              <a:t>18</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F64E1954-F3A4-850D-F708-D2A8F88ADB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433354"/>
            <a:ext cx="5731510" cy="5135880"/>
          </a:xfrm>
          <a:prstGeom prst="rect">
            <a:avLst/>
          </a:prstGeom>
          <a:ln>
            <a:solidFill>
              <a:schemeClr val="tx1">
                <a:lumMod val="50000"/>
                <a:lumOff val="50000"/>
              </a:schemeClr>
            </a:solidFill>
          </a:ln>
        </p:spPr>
      </p:pic>
    </p:spTree>
    <p:extLst>
      <p:ext uri="{BB962C8B-B14F-4D97-AF65-F5344CB8AC3E}">
        <p14:creationId xmlns:p14="http://schemas.microsoft.com/office/powerpoint/2010/main" val="538651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97A8-0CCE-8A1E-9D0B-BD75F832DA3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A062FCE-58B0-6F99-C9F6-D3EE621B241E}"/>
              </a:ext>
            </a:extLst>
          </p:cNvPr>
          <p:cNvSpPr>
            <a:spLocks noGrp="1"/>
          </p:cNvSpPr>
          <p:nvPr>
            <p:ph idx="1"/>
          </p:nvPr>
        </p:nvSpPr>
        <p:spPr/>
        <p:txBody>
          <a:bodyPr/>
          <a:lstStyle/>
          <a:p>
            <a:r>
              <a:rPr lang="en-US" dirty="0"/>
              <a:t>The study suggested </a:t>
            </a:r>
            <a:r>
              <a:rPr lang="en-US" b="1" dirty="0"/>
              <a:t>novel candidates </a:t>
            </a:r>
            <a:r>
              <a:rPr lang="en-US" dirty="0"/>
              <a:t>of housekeeping genes that can be used as a new internal control in scientific research</a:t>
            </a:r>
          </a:p>
          <a:p>
            <a:r>
              <a:rPr lang="en-US" dirty="0"/>
              <a:t>The study showed the </a:t>
            </a:r>
            <a:r>
              <a:rPr lang="en-US" b="1" dirty="0"/>
              <a:t>patterns of non-constitutive expressions </a:t>
            </a:r>
            <a:r>
              <a:rPr lang="en-US" dirty="0"/>
              <a:t>numerous different housekeeping genes show depending on the context of the tissue</a:t>
            </a:r>
          </a:p>
          <a:p>
            <a:r>
              <a:rPr lang="en-US" dirty="0"/>
              <a:t>Identifying and characterizing the right context-specific housekeeping genes for quantification experiments is important</a:t>
            </a:r>
          </a:p>
          <a:p>
            <a:r>
              <a:rPr lang="en-US" dirty="0"/>
              <a:t>Further study to improve the experiment</a:t>
            </a:r>
          </a:p>
          <a:p>
            <a:endParaRPr lang="en-US" dirty="0"/>
          </a:p>
          <a:p>
            <a:endParaRPr lang="en-US" dirty="0"/>
          </a:p>
        </p:txBody>
      </p:sp>
      <p:sp>
        <p:nvSpPr>
          <p:cNvPr id="4" name="Slide Number Placeholder 3">
            <a:extLst>
              <a:ext uri="{FF2B5EF4-FFF2-40B4-BE49-F238E27FC236}">
                <a16:creationId xmlns:a16="http://schemas.microsoft.com/office/drawing/2014/main" id="{8E4BC87A-D389-21A8-3C47-FDDA91450CDF}"/>
              </a:ext>
            </a:extLst>
          </p:cNvPr>
          <p:cNvSpPr>
            <a:spLocks noGrp="1"/>
          </p:cNvSpPr>
          <p:nvPr>
            <p:ph type="sldNum" sz="quarter" idx="12"/>
          </p:nvPr>
        </p:nvSpPr>
        <p:spPr/>
        <p:txBody>
          <a:bodyPr/>
          <a:lstStyle/>
          <a:p>
            <a:fld id="{F3D49674-9102-8443-9426-B1DBAF474E34}" type="slidenum">
              <a:rPr lang="en-US" smtClean="0"/>
              <a:t>19</a:t>
            </a:fld>
            <a:endParaRPr lang="en-US"/>
          </a:p>
        </p:txBody>
      </p:sp>
    </p:spTree>
    <p:extLst>
      <p:ext uri="{BB962C8B-B14F-4D97-AF65-F5344CB8AC3E}">
        <p14:creationId xmlns:p14="http://schemas.microsoft.com/office/powerpoint/2010/main" val="338650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B3827-01C5-0E55-3440-91CD8534AEB7}"/>
              </a:ext>
            </a:extLst>
          </p:cNvPr>
          <p:cNvSpPr>
            <a:spLocks noGrp="1"/>
          </p:cNvSpPr>
          <p:nvPr>
            <p:ph type="title"/>
          </p:nvPr>
        </p:nvSpPr>
        <p:spPr/>
        <p:txBody>
          <a:bodyPr/>
          <a:lstStyle/>
          <a:p>
            <a:r>
              <a:rPr lang="en-US" dirty="0"/>
              <a:t>Key words</a:t>
            </a:r>
          </a:p>
        </p:txBody>
      </p:sp>
      <p:sp>
        <p:nvSpPr>
          <p:cNvPr id="3" name="Content Placeholder 2">
            <a:extLst>
              <a:ext uri="{FF2B5EF4-FFF2-40B4-BE49-F238E27FC236}">
                <a16:creationId xmlns:a16="http://schemas.microsoft.com/office/drawing/2014/main" id="{C537585C-7295-83D9-AAD6-0679A8FCE1FF}"/>
              </a:ext>
            </a:extLst>
          </p:cNvPr>
          <p:cNvSpPr>
            <a:spLocks noGrp="1"/>
          </p:cNvSpPr>
          <p:nvPr>
            <p:ph idx="1"/>
          </p:nvPr>
        </p:nvSpPr>
        <p:spPr/>
        <p:txBody>
          <a:bodyPr/>
          <a:lstStyle/>
          <a:p>
            <a:r>
              <a:rPr lang="en-US" b="1" dirty="0"/>
              <a:t>Context-specific</a:t>
            </a:r>
            <a:r>
              <a:rPr lang="en-US" dirty="0"/>
              <a:t>: (expression is) specific to the context and condition of the tissue</a:t>
            </a:r>
          </a:p>
          <a:p>
            <a:r>
              <a:rPr lang="en-US" b="1" dirty="0"/>
              <a:t>Housekeeping genes</a:t>
            </a:r>
            <a:r>
              <a:rPr lang="en-US" dirty="0"/>
              <a:t>: the essential genes that are constitutively expressed in all types of the cell</a:t>
            </a:r>
          </a:p>
          <a:p>
            <a:endParaRPr lang="en-US" dirty="0"/>
          </a:p>
          <a:p>
            <a:endParaRPr lang="en-US" dirty="0"/>
          </a:p>
        </p:txBody>
      </p:sp>
      <p:sp>
        <p:nvSpPr>
          <p:cNvPr id="4" name="Slide Number Placeholder 3">
            <a:extLst>
              <a:ext uri="{FF2B5EF4-FFF2-40B4-BE49-F238E27FC236}">
                <a16:creationId xmlns:a16="http://schemas.microsoft.com/office/drawing/2014/main" id="{3ED7F36C-F834-B0B4-4E84-07B4B2D83E9D}"/>
              </a:ext>
            </a:extLst>
          </p:cNvPr>
          <p:cNvSpPr>
            <a:spLocks noGrp="1"/>
          </p:cNvSpPr>
          <p:nvPr>
            <p:ph type="sldNum" sz="quarter" idx="12"/>
          </p:nvPr>
        </p:nvSpPr>
        <p:spPr/>
        <p:txBody>
          <a:bodyPr/>
          <a:lstStyle/>
          <a:p>
            <a:fld id="{F3D49674-9102-8443-9426-B1DBAF474E34}" type="slidenum">
              <a:rPr lang="en-US" smtClean="0"/>
              <a:t>2</a:t>
            </a:fld>
            <a:endParaRPr lang="en-US"/>
          </a:p>
        </p:txBody>
      </p:sp>
    </p:spTree>
    <p:extLst>
      <p:ext uri="{BB962C8B-B14F-4D97-AF65-F5344CB8AC3E}">
        <p14:creationId xmlns:p14="http://schemas.microsoft.com/office/powerpoint/2010/main" val="728682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1">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9" name="Oval 12">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3">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5">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16">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7">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B487AC3-3353-29A6-2C57-3329F2F0C27F}"/>
              </a:ext>
            </a:extLst>
          </p:cNvPr>
          <p:cNvSpPr>
            <a:spLocks noGrp="1"/>
          </p:cNvSpPr>
          <p:nvPr>
            <p:ph type="title"/>
          </p:nvPr>
        </p:nvSpPr>
        <p:spPr>
          <a:xfrm>
            <a:off x="2043326" y="609600"/>
            <a:ext cx="8229600" cy="2819399"/>
          </a:xfrm>
          <a:noFill/>
        </p:spPr>
        <p:txBody>
          <a:bodyPr vert="horz" lIns="91440" tIns="45720" rIns="91440" bIns="45720" rtlCol="0" anchor="b">
            <a:normAutofit/>
          </a:bodyPr>
          <a:lstStyle/>
          <a:p>
            <a:pPr algn="ctr"/>
            <a:r>
              <a:rPr lang="en-US" sz="4800" kern="1200">
                <a:solidFill>
                  <a:schemeClr val="bg1"/>
                </a:solidFill>
                <a:latin typeface="+mj-lt"/>
                <a:ea typeface="+mj-ea"/>
                <a:cs typeface="+mj-cs"/>
              </a:rPr>
              <a:t>Q&amp;A</a:t>
            </a:r>
          </a:p>
        </p:txBody>
      </p:sp>
      <p:sp>
        <p:nvSpPr>
          <p:cNvPr id="3" name="Content Placeholder 2">
            <a:extLst>
              <a:ext uri="{FF2B5EF4-FFF2-40B4-BE49-F238E27FC236}">
                <a16:creationId xmlns:a16="http://schemas.microsoft.com/office/drawing/2014/main" id="{697687FF-7058-1B65-D657-F9A415895ED9}"/>
              </a:ext>
            </a:extLst>
          </p:cNvPr>
          <p:cNvSpPr>
            <a:spLocks noGrp="1"/>
          </p:cNvSpPr>
          <p:nvPr>
            <p:ph idx="1"/>
          </p:nvPr>
        </p:nvSpPr>
        <p:spPr>
          <a:xfrm>
            <a:off x="2043326" y="3522428"/>
            <a:ext cx="8229600" cy="2607079"/>
          </a:xfrm>
          <a:noFill/>
        </p:spPr>
        <p:txBody>
          <a:bodyPr vert="horz" lIns="91440" tIns="45720" rIns="91440" bIns="45720" rtlCol="0" anchor="t">
            <a:normAutofit/>
          </a:bodyPr>
          <a:lstStyle/>
          <a:p>
            <a:pPr marL="0" indent="0" algn="ctr">
              <a:buNone/>
            </a:pPr>
            <a:r>
              <a:rPr lang="en-US" sz="2400" kern="1200" dirty="0">
                <a:solidFill>
                  <a:schemeClr val="bg1"/>
                </a:solidFill>
                <a:latin typeface="+mn-lt"/>
                <a:ea typeface="+mn-ea"/>
                <a:cs typeface="+mn-cs"/>
              </a:rPr>
              <a:t>Thank you for listening! </a:t>
            </a:r>
          </a:p>
        </p:txBody>
      </p:sp>
      <p:sp>
        <p:nvSpPr>
          <p:cNvPr id="20" name="Rectangle 19">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F31BF16-115C-E1D9-FE50-D46CF6936BA4}"/>
              </a:ext>
            </a:extLst>
          </p:cNvPr>
          <p:cNvSpPr>
            <a:spLocks noGrp="1"/>
          </p:cNvSpPr>
          <p:nvPr>
            <p:ph type="sldNum" sz="quarter" idx="12"/>
          </p:nvPr>
        </p:nvSpPr>
        <p:spPr/>
        <p:txBody>
          <a:bodyPr/>
          <a:lstStyle/>
          <a:p>
            <a:fld id="{F3D49674-9102-8443-9426-B1DBAF474E34}" type="slidenum">
              <a:rPr lang="en-US" smtClean="0"/>
              <a:t>20</a:t>
            </a:fld>
            <a:endParaRPr lang="en-US"/>
          </a:p>
        </p:txBody>
      </p:sp>
    </p:spTree>
    <p:extLst>
      <p:ext uri="{BB962C8B-B14F-4D97-AF65-F5344CB8AC3E}">
        <p14:creationId xmlns:p14="http://schemas.microsoft.com/office/powerpoint/2010/main" val="284007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text, screenshot, diagram, line&#10;&#10;Description automatically generated">
            <a:extLst>
              <a:ext uri="{FF2B5EF4-FFF2-40B4-BE49-F238E27FC236}">
                <a16:creationId xmlns:a16="http://schemas.microsoft.com/office/drawing/2014/main" id="{BAC253A0-F13B-A66A-4611-B2EB9C00A8ED}"/>
              </a:ext>
            </a:extLst>
          </p:cNvPr>
          <p:cNvPicPr>
            <a:picLocks noGrp="1" noChangeAspect="1"/>
          </p:cNvPicPr>
          <p:nvPr>
            <p:ph idx="1"/>
          </p:nvPr>
        </p:nvPicPr>
        <p:blipFill>
          <a:blip r:embed="rId2"/>
          <a:stretch>
            <a:fillRect/>
          </a:stretch>
        </p:blipFill>
        <p:spPr>
          <a:xfrm>
            <a:off x="3777043" y="643466"/>
            <a:ext cx="4637913" cy="5571067"/>
          </a:xfrm>
          <a:prstGeom prst="rect">
            <a:avLst/>
          </a:prstGeom>
        </p:spPr>
      </p:pic>
      <p:sp>
        <p:nvSpPr>
          <p:cNvPr id="4" name="Slide Number Placeholder 3">
            <a:extLst>
              <a:ext uri="{FF2B5EF4-FFF2-40B4-BE49-F238E27FC236}">
                <a16:creationId xmlns:a16="http://schemas.microsoft.com/office/drawing/2014/main" id="{27AF977F-FBEF-C084-16B1-7E8339A55E3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3D49674-9102-8443-9426-B1DBAF474E34}" type="slidenum">
              <a:rPr lang="en-US" smtClean="0"/>
              <a:pPr>
                <a:spcAft>
                  <a:spcPts val="600"/>
                </a:spcAft>
              </a:pPr>
              <a:t>21</a:t>
            </a:fld>
            <a:endParaRPr lang="en-US"/>
          </a:p>
        </p:txBody>
      </p:sp>
    </p:spTree>
    <p:extLst>
      <p:ext uri="{BB962C8B-B14F-4D97-AF65-F5344CB8AC3E}">
        <p14:creationId xmlns:p14="http://schemas.microsoft.com/office/powerpoint/2010/main" val="316799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text, screenshot&#10;&#10;Description automatically generated">
            <a:extLst>
              <a:ext uri="{FF2B5EF4-FFF2-40B4-BE49-F238E27FC236}">
                <a16:creationId xmlns:a16="http://schemas.microsoft.com/office/drawing/2014/main" id="{4A60BC0B-54CB-86C8-FB4F-4537A3FBC569}"/>
              </a:ext>
            </a:extLst>
          </p:cNvPr>
          <p:cNvPicPr>
            <a:picLocks noGrp="1" noChangeAspect="1"/>
          </p:cNvPicPr>
          <p:nvPr>
            <p:ph idx="1"/>
          </p:nvPr>
        </p:nvPicPr>
        <p:blipFill>
          <a:blip r:embed="rId2"/>
          <a:stretch>
            <a:fillRect/>
          </a:stretch>
        </p:blipFill>
        <p:spPr>
          <a:xfrm>
            <a:off x="3449744" y="643466"/>
            <a:ext cx="5292512" cy="5571067"/>
          </a:xfrm>
          <a:prstGeom prst="rect">
            <a:avLst/>
          </a:prstGeom>
        </p:spPr>
      </p:pic>
      <p:sp>
        <p:nvSpPr>
          <p:cNvPr id="4" name="Slide Number Placeholder 3">
            <a:extLst>
              <a:ext uri="{FF2B5EF4-FFF2-40B4-BE49-F238E27FC236}">
                <a16:creationId xmlns:a16="http://schemas.microsoft.com/office/drawing/2014/main" id="{4341E40F-2925-187D-6B27-3A60F31EE1B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3D49674-9102-8443-9426-B1DBAF474E34}" type="slidenum">
              <a:rPr lang="en-US" smtClean="0"/>
              <a:pPr>
                <a:spcAft>
                  <a:spcPts val="600"/>
                </a:spcAft>
              </a:pPr>
              <a:t>22</a:t>
            </a:fld>
            <a:endParaRPr lang="en-US"/>
          </a:p>
        </p:txBody>
      </p:sp>
    </p:spTree>
    <p:extLst>
      <p:ext uri="{BB962C8B-B14F-4D97-AF65-F5344CB8AC3E}">
        <p14:creationId xmlns:p14="http://schemas.microsoft.com/office/powerpoint/2010/main" val="470633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text, screenshot, diagram&#10;&#10;Description automatically generated">
            <a:extLst>
              <a:ext uri="{FF2B5EF4-FFF2-40B4-BE49-F238E27FC236}">
                <a16:creationId xmlns:a16="http://schemas.microsoft.com/office/drawing/2014/main" id="{B7825384-9691-01CE-A3C6-C7F1E2CE91FE}"/>
              </a:ext>
            </a:extLst>
          </p:cNvPr>
          <p:cNvPicPr>
            <a:picLocks noGrp="1" noChangeAspect="1"/>
          </p:cNvPicPr>
          <p:nvPr>
            <p:ph idx="1"/>
          </p:nvPr>
        </p:nvPicPr>
        <p:blipFill>
          <a:blip r:embed="rId2"/>
          <a:stretch>
            <a:fillRect/>
          </a:stretch>
        </p:blipFill>
        <p:spPr>
          <a:xfrm>
            <a:off x="3533310" y="643466"/>
            <a:ext cx="5125380" cy="5571067"/>
          </a:xfrm>
          <a:prstGeom prst="rect">
            <a:avLst/>
          </a:prstGeom>
        </p:spPr>
      </p:pic>
      <p:sp>
        <p:nvSpPr>
          <p:cNvPr id="4" name="Slide Number Placeholder 3">
            <a:extLst>
              <a:ext uri="{FF2B5EF4-FFF2-40B4-BE49-F238E27FC236}">
                <a16:creationId xmlns:a16="http://schemas.microsoft.com/office/drawing/2014/main" id="{6D4118BA-C5AB-BB91-B7ED-583F9344696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3D49674-9102-8443-9426-B1DBAF474E34}" type="slidenum">
              <a:rPr lang="en-US" smtClean="0"/>
              <a:pPr>
                <a:spcAft>
                  <a:spcPts val="600"/>
                </a:spcAft>
              </a:pPr>
              <a:t>23</a:t>
            </a:fld>
            <a:endParaRPr lang="en-US"/>
          </a:p>
        </p:txBody>
      </p:sp>
    </p:spTree>
    <p:extLst>
      <p:ext uri="{BB962C8B-B14F-4D97-AF65-F5344CB8AC3E}">
        <p14:creationId xmlns:p14="http://schemas.microsoft.com/office/powerpoint/2010/main" val="3866227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text, diagram, screenshot, line&#10;&#10;Description automatically generated">
            <a:extLst>
              <a:ext uri="{FF2B5EF4-FFF2-40B4-BE49-F238E27FC236}">
                <a16:creationId xmlns:a16="http://schemas.microsoft.com/office/drawing/2014/main" id="{0C98C53D-5FFF-EE27-7E80-3EFD141AAD52}"/>
              </a:ext>
            </a:extLst>
          </p:cNvPr>
          <p:cNvPicPr>
            <a:picLocks noGrp="1" noChangeAspect="1"/>
          </p:cNvPicPr>
          <p:nvPr>
            <p:ph idx="1"/>
          </p:nvPr>
        </p:nvPicPr>
        <p:blipFill>
          <a:blip r:embed="rId3"/>
          <a:stretch>
            <a:fillRect/>
          </a:stretch>
        </p:blipFill>
        <p:spPr>
          <a:xfrm>
            <a:off x="3602948" y="643466"/>
            <a:ext cx="4986104" cy="5571067"/>
          </a:xfrm>
          <a:prstGeom prst="rect">
            <a:avLst/>
          </a:prstGeom>
        </p:spPr>
      </p:pic>
      <p:sp>
        <p:nvSpPr>
          <p:cNvPr id="4" name="Slide Number Placeholder 3">
            <a:extLst>
              <a:ext uri="{FF2B5EF4-FFF2-40B4-BE49-F238E27FC236}">
                <a16:creationId xmlns:a16="http://schemas.microsoft.com/office/drawing/2014/main" id="{AE2BB29B-246B-C9A8-32DF-D50339ECA3D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3D49674-9102-8443-9426-B1DBAF474E34}" type="slidenum">
              <a:rPr lang="en-US" smtClean="0"/>
              <a:pPr>
                <a:spcAft>
                  <a:spcPts val="600"/>
                </a:spcAft>
              </a:pPr>
              <a:t>24</a:t>
            </a:fld>
            <a:endParaRPr lang="en-US"/>
          </a:p>
        </p:txBody>
      </p:sp>
    </p:spTree>
    <p:extLst>
      <p:ext uri="{BB962C8B-B14F-4D97-AF65-F5344CB8AC3E}">
        <p14:creationId xmlns:p14="http://schemas.microsoft.com/office/powerpoint/2010/main" val="925946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text, screenshot, number, menu&#10;&#10;Description automatically generated">
            <a:extLst>
              <a:ext uri="{FF2B5EF4-FFF2-40B4-BE49-F238E27FC236}">
                <a16:creationId xmlns:a16="http://schemas.microsoft.com/office/drawing/2014/main" id="{4595AD73-09D9-0540-65CF-65CE878EDB06}"/>
              </a:ext>
            </a:extLst>
          </p:cNvPr>
          <p:cNvPicPr>
            <a:picLocks noGrp="1" noChangeAspect="1"/>
          </p:cNvPicPr>
          <p:nvPr>
            <p:ph idx="1"/>
          </p:nvPr>
        </p:nvPicPr>
        <p:blipFill>
          <a:blip r:embed="rId2"/>
          <a:stretch>
            <a:fillRect/>
          </a:stretch>
        </p:blipFill>
        <p:spPr>
          <a:xfrm>
            <a:off x="2635709" y="643466"/>
            <a:ext cx="6920581" cy="5571067"/>
          </a:xfrm>
          <a:prstGeom prst="rect">
            <a:avLst/>
          </a:prstGeom>
        </p:spPr>
      </p:pic>
      <p:sp>
        <p:nvSpPr>
          <p:cNvPr id="4" name="Slide Number Placeholder 3">
            <a:extLst>
              <a:ext uri="{FF2B5EF4-FFF2-40B4-BE49-F238E27FC236}">
                <a16:creationId xmlns:a16="http://schemas.microsoft.com/office/drawing/2014/main" id="{5CE64ED9-AC70-74E8-53AE-F254F2713E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3D49674-9102-8443-9426-B1DBAF474E34}" type="slidenum">
              <a:rPr lang="en-US" smtClean="0"/>
              <a:pPr>
                <a:spcAft>
                  <a:spcPts val="600"/>
                </a:spcAft>
              </a:pPr>
              <a:t>25</a:t>
            </a:fld>
            <a:endParaRPr lang="en-US"/>
          </a:p>
        </p:txBody>
      </p:sp>
    </p:spTree>
    <p:extLst>
      <p:ext uri="{BB962C8B-B14F-4D97-AF65-F5344CB8AC3E}">
        <p14:creationId xmlns:p14="http://schemas.microsoft.com/office/powerpoint/2010/main" val="3010094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8851-8D9F-75E5-D5A1-A12B44D356BB}"/>
              </a:ext>
            </a:extLst>
          </p:cNvPr>
          <p:cNvSpPr>
            <a:spLocks noGrp="1"/>
          </p:cNvSpPr>
          <p:nvPr>
            <p:ph type="title"/>
          </p:nvPr>
        </p:nvSpPr>
        <p:spPr/>
        <p:txBody>
          <a:bodyPr/>
          <a:lstStyle/>
          <a:p>
            <a:endParaRPr lang="en-US"/>
          </a:p>
        </p:txBody>
      </p:sp>
      <p:pic>
        <p:nvPicPr>
          <p:cNvPr id="8" name="Content Placeholder 7" descr="A picture containing text, menu, screenshot, number&#10;&#10;Description automatically generated">
            <a:extLst>
              <a:ext uri="{FF2B5EF4-FFF2-40B4-BE49-F238E27FC236}">
                <a16:creationId xmlns:a16="http://schemas.microsoft.com/office/drawing/2014/main" id="{5AEFD6E3-DA03-90E4-7536-D38760F6033C}"/>
              </a:ext>
            </a:extLst>
          </p:cNvPr>
          <p:cNvPicPr>
            <a:picLocks noGrp="1" noChangeAspect="1"/>
          </p:cNvPicPr>
          <p:nvPr>
            <p:ph idx="1"/>
          </p:nvPr>
        </p:nvPicPr>
        <p:blipFill>
          <a:blip r:embed="rId3"/>
          <a:stretch>
            <a:fillRect/>
          </a:stretch>
        </p:blipFill>
        <p:spPr>
          <a:xfrm>
            <a:off x="2948378" y="106133"/>
            <a:ext cx="6295244" cy="6615342"/>
          </a:xfrm>
        </p:spPr>
      </p:pic>
      <p:sp>
        <p:nvSpPr>
          <p:cNvPr id="4" name="Slide Number Placeholder 3">
            <a:extLst>
              <a:ext uri="{FF2B5EF4-FFF2-40B4-BE49-F238E27FC236}">
                <a16:creationId xmlns:a16="http://schemas.microsoft.com/office/drawing/2014/main" id="{6895FF0A-D480-0725-56CD-94B1F8FDC8EA}"/>
              </a:ext>
            </a:extLst>
          </p:cNvPr>
          <p:cNvSpPr>
            <a:spLocks noGrp="1"/>
          </p:cNvSpPr>
          <p:nvPr>
            <p:ph type="sldNum" sz="quarter" idx="12"/>
          </p:nvPr>
        </p:nvSpPr>
        <p:spPr/>
        <p:txBody>
          <a:bodyPr/>
          <a:lstStyle/>
          <a:p>
            <a:fld id="{F3D49674-9102-8443-9426-B1DBAF474E34}" type="slidenum">
              <a:rPr lang="en-US" smtClean="0"/>
              <a:t>26</a:t>
            </a:fld>
            <a:endParaRPr lang="en-US"/>
          </a:p>
        </p:txBody>
      </p:sp>
    </p:spTree>
    <p:extLst>
      <p:ext uri="{BB962C8B-B14F-4D97-AF65-F5344CB8AC3E}">
        <p14:creationId xmlns:p14="http://schemas.microsoft.com/office/powerpoint/2010/main" val="285895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picture containing text, screenshot, number, font&#10;&#10;Description automatically generated">
            <a:extLst>
              <a:ext uri="{FF2B5EF4-FFF2-40B4-BE49-F238E27FC236}">
                <a16:creationId xmlns:a16="http://schemas.microsoft.com/office/drawing/2014/main" id="{23332B10-CEC5-8258-7E3C-8199D0B34C26}"/>
              </a:ext>
            </a:extLst>
          </p:cNvPr>
          <p:cNvPicPr>
            <a:picLocks noGrp="1" noChangeAspect="1"/>
          </p:cNvPicPr>
          <p:nvPr>
            <p:ph idx="1"/>
          </p:nvPr>
        </p:nvPicPr>
        <p:blipFill>
          <a:blip r:embed="rId2"/>
          <a:stretch>
            <a:fillRect/>
          </a:stretch>
        </p:blipFill>
        <p:spPr>
          <a:xfrm>
            <a:off x="2200148" y="643466"/>
            <a:ext cx="7791704" cy="5571067"/>
          </a:xfrm>
          <a:prstGeom prst="rect">
            <a:avLst/>
          </a:prstGeom>
        </p:spPr>
      </p:pic>
      <p:sp>
        <p:nvSpPr>
          <p:cNvPr id="4" name="Slide Number Placeholder 3">
            <a:extLst>
              <a:ext uri="{FF2B5EF4-FFF2-40B4-BE49-F238E27FC236}">
                <a16:creationId xmlns:a16="http://schemas.microsoft.com/office/drawing/2014/main" id="{93380C68-87AF-7AE1-4355-8ADB4EF3886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3D49674-9102-8443-9426-B1DBAF474E34}" type="slidenum">
              <a:rPr lang="en-US" smtClean="0"/>
              <a:pPr>
                <a:spcAft>
                  <a:spcPts val="600"/>
                </a:spcAft>
              </a:pPr>
              <a:t>27</a:t>
            </a:fld>
            <a:endParaRPr lang="en-US"/>
          </a:p>
        </p:txBody>
      </p:sp>
    </p:spTree>
    <p:extLst>
      <p:ext uri="{BB962C8B-B14F-4D97-AF65-F5344CB8AC3E}">
        <p14:creationId xmlns:p14="http://schemas.microsoft.com/office/powerpoint/2010/main" val="3946980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7CEDB0-D276-04EE-60DE-5214F3652B91}"/>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t>Statistical analysis</a:t>
            </a:r>
          </a:p>
        </p:txBody>
      </p:sp>
      <p:pic>
        <p:nvPicPr>
          <p:cNvPr id="6" name="Content Placeholder 5" descr="A picture containing text, screenshot, font, line&#10;&#10;Description automatically generated">
            <a:extLst>
              <a:ext uri="{FF2B5EF4-FFF2-40B4-BE49-F238E27FC236}">
                <a16:creationId xmlns:a16="http://schemas.microsoft.com/office/drawing/2014/main" id="{3E17D88D-A494-D07E-8107-F6BE764589D4}"/>
              </a:ext>
            </a:extLst>
          </p:cNvPr>
          <p:cNvPicPr>
            <a:picLocks noGrp="1" noChangeAspect="1"/>
          </p:cNvPicPr>
          <p:nvPr>
            <p:ph idx="1"/>
          </p:nvPr>
        </p:nvPicPr>
        <p:blipFill>
          <a:blip r:embed="rId2"/>
          <a:stretch>
            <a:fillRect/>
          </a:stretch>
        </p:blipFill>
        <p:spPr>
          <a:xfrm>
            <a:off x="616567" y="2957665"/>
            <a:ext cx="4957595" cy="3346376"/>
          </a:xfrm>
          <a:prstGeom prst="rect">
            <a:avLst/>
          </a:prstGeom>
        </p:spPr>
      </p:pic>
      <p:pic>
        <p:nvPicPr>
          <p:cNvPr id="8" name="Picture 7" descr="A picture containing text, screenshot, font, algebra&#10;&#10;Description automatically generated">
            <a:extLst>
              <a:ext uri="{FF2B5EF4-FFF2-40B4-BE49-F238E27FC236}">
                <a16:creationId xmlns:a16="http://schemas.microsoft.com/office/drawing/2014/main" id="{AE2F356B-05F3-5B1B-7F65-98808C59784F}"/>
              </a:ext>
            </a:extLst>
          </p:cNvPr>
          <p:cNvPicPr>
            <a:picLocks noChangeAspect="1"/>
          </p:cNvPicPr>
          <p:nvPr/>
        </p:nvPicPr>
        <p:blipFill>
          <a:blip r:embed="rId3"/>
          <a:stretch>
            <a:fillRect/>
          </a:stretch>
        </p:blipFill>
        <p:spPr>
          <a:xfrm>
            <a:off x="6460201" y="2736789"/>
            <a:ext cx="5442242" cy="3483036"/>
          </a:xfrm>
          <a:prstGeom prst="rect">
            <a:avLst/>
          </a:prstGeom>
        </p:spPr>
      </p:pic>
      <p:sp>
        <p:nvSpPr>
          <p:cNvPr id="4" name="Slide Number Placeholder 3">
            <a:extLst>
              <a:ext uri="{FF2B5EF4-FFF2-40B4-BE49-F238E27FC236}">
                <a16:creationId xmlns:a16="http://schemas.microsoft.com/office/drawing/2014/main" id="{57153D28-A650-2FA9-5005-9D066AAFBFB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3D49674-9102-8443-9426-B1DBAF474E34}" type="slidenum">
              <a:rPr lang="en-US" smtClean="0"/>
              <a:pPr>
                <a:spcAft>
                  <a:spcPts val="600"/>
                </a:spcAft>
              </a:pPr>
              <a:t>28</a:t>
            </a:fld>
            <a:endParaRPr lang="en-US"/>
          </a:p>
        </p:txBody>
      </p:sp>
    </p:spTree>
    <p:extLst>
      <p:ext uri="{BB962C8B-B14F-4D97-AF65-F5344CB8AC3E}">
        <p14:creationId xmlns:p14="http://schemas.microsoft.com/office/powerpoint/2010/main" val="3392337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8AD0-F741-4186-22FF-454342AA7133}"/>
              </a:ext>
            </a:extLst>
          </p:cNvPr>
          <p:cNvSpPr>
            <a:spLocks noGrp="1"/>
          </p:cNvSpPr>
          <p:nvPr>
            <p:ph type="title"/>
          </p:nvPr>
        </p:nvSpPr>
        <p:spPr/>
        <p:txBody>
          <a:bodyPr/>
          <a:lstStyle/>
          <a:p>
            <a:r>
              <a:rPr lang="en-US" dirty="0"/>
              <a:t>Functions of common housekeeping genes</a:t>
            </a:r>
          </a:p>
        </p:txBody>
      </p:sp>
      <p:pic>
        <p:nvPicPr>
          <p:cNvPr id="6" name="Content Placeholder 5" descr="A picture containing text, screenshot, font, number&#10;&#10;Description automatically generated">
            <a:extLst>
              <a:ext uri="{FF2B5EF4-FFF2-40B4-BE49-F238E27FC236}">
                <a16:creationId xmlns:a16="http://schemas.microsoft.com/office/drawing/2014/main" id="{10F420A1-1FD9-FF39-D315-8650F006C465}"/>
              </a:ext>
            </a:extLst>
          </p:cNvPr>
          <p:cNvPicPr>
            <a:picLocks noGrp="1" noChangeAspect="1"/>
          </p:cNvPicPr>
          <p:nvPr>
            <p:ph idx="1"/>
          </p:nvPr>
        </p:nvPicPr>
        <p:blipFill>
          <a:blip r:embed="rId2"/>
          <a:stretch>
            <a:fillRect/>
          </a:stretch>
        </p:blipFill>
        <p:spPr>
          <a:xfrm>
            <a:off x="838200" y="1560187"/>
            <a:ext cx="4181669" cy="4779051"/>
          </a:xfrm>
        </p:spPr>
      </p:pic>
      <p:sp>
        <p:nvSpPr>
          <p:cNvPr id="4" name="Slide Number Placeholder 3">
            <a:extLst>
              <a:ext uri="{FF2B5EF4-FFF2-40B4-BE49-F238E27FC236}">
                <a16:creationId xmlns:a16="http://schemas.microsoft.com/office/drawing/2014/main" id="{6D3E2EED-AEC7-644E-37BD-A4961A8AF9CA}"/>
              </a:ext>
            </a:extLst>
          </p:cNvPr>
          <p:cNvSpPr>
            <a:spLocks noGrp="1"/>
          </p:cNvSpPr>
          <p:nvPr>
            <p:ph type="sldNum" sz="quarter" idx="12"/>
          </p:nvPr>
        </p:nvSpPr>
        <p:spPr/>
        <p:txBody>
          <a:bodyPr/>
          <a:lstStyle/>
          <a:p>
            <a:fld id="{F3D49674-9102-8443-9426-B1DBAF474E34}" type="slidenum">
              <a:rPr lang="en-US" smtClean="0"/>
              <a:t>29</a:t>
            </a:fld>
            <a:endParaRPr lang="en-US"/>
          </a:p>
        </p:txBody>
      </p:sp>
    </p:spTree>
    <p:extLst>
      <p:ext uri="{BB962C8B-B14F-4D97-AF65-F5344CB8AC3E}">
        <p14:creationId xmlns:p14="http://schemas.microsoft.com/office/powerpoint/2010/main" val="1966338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E788-103A-656C-395C-792110495675}"/>
              </a:ext>
            </a:extLst>
          </p:cNvPr>
          <p:cNvSpPr>
            <a:spLocks noGrp="1"/>
          </p:cNvSpPr>
          <p:nvPr>
            <p:ph type="title"/>
          </p:nvPr>
        </p:nvSpPr>
        <p:spPr>
          <a:xfrm>
            <a:off x="611725" y="370332"/>
            <a:ext cx="3438144" cy="1124712"/>
          </a:xfrm>
        </p:spPr>
        <p:txBody>
          <a:bodyPr vert="horz" lIns="91440" tIns="45720" rIns="91440" bIns="45720" rtlCol="0" anchor="ctr">
            <a:normAutofit/>
          </a:bodyPr>
          <a:lstStyle/>
          <a:p>
            <a:r>
              <a:rPr lang="en-US" dirty="0"/>
              <a:t>Background</a:t>
            </a:r>
          </a:p>
        </p:txBody>
      </p:sp>
      <p:sp>
        <p:nvSpPr>
          <p:cNvPr id="3" name="Content Placeholder 2">
            <a:extLst>
              <a:ext uri="{FF2B5EF4-FFF2-40B4-BE49-F238E27FC236}">
                <a16:creationId xmlns:a16="http://schemas.microsoft.com/office/drawing/2014/main" id="{22A3700C-B912-AEBB-EEC7-11E5310CF037}"/>
              </a:ext>
            </a:extLst>
          </p:cNvPr>
          <p:cNvSpPr>
            <a:spLocks noGrp="1"/>
          </p:cNvSpPr>
          <p:nvPr>
            <p:ph idx="1"/>
          </p:nvPr>
        </p:nvSpPr>
        <p:spPr>
          <a:xfrm>
            <a:off x="611725" y="1771334"/>
            <a:ext cx="10981987" cy="4547694"/>
          </a:xfrm>
        </p:spPr>
        <p:txBody>
          <a:bodyPr anchor="t">
            <a:normAutofit/>
          </a:bodyPr>
          <a:lstStyle/>
          <a:p>
            <a:r>
              <a:rPr lang="en-US" b="1" dirty="0">
                <a:solidFill>
                  <a:srgbClr val="FF0000"/>
                </a:solidFill>
              </a:rPr>
              <a:t>Housekeeping genes </a:t>
            </a:r>
            <a:r>
              <a:rPr lang="en-US" dirty="0"/>
              <a:t>are a group of genes in living organisms that are ubiquitously expressed at a certain level regardless of any conditions </a:t>
            </a:r>
          </a:p>
          <a:p>
            <a:pPr lvl="1"/>
            <a:r>
              <a:rPr lang="en-US" dirty="0"/>
              <a:t>Perform basic and vital functions of the cell: cell structure integrity maintenance, movement, energy metabolism etc.</a:t>
            </a:r>
          </a:p>
          <a:p>
            <a:pPr lvl="1"/>
            <a:r>
              <a:rPr lang="en-US" dirty="0"/>
              <a:t>Expressed consistently at high level across diverse tissue</a:t>
            </a:r>
          </a:p>
          <a:p>
            <a:pPr lvl="1"/>
            <a:r>
              <a:rPr lang="en-US" dirty="0"/>
              <a:t>Used as </a:t>
            </a:r>
            <a:r>
              <a:rPr lang="en-US" b="1" dirty="0"/>
              <a:t>reference genes </a:t>
            </a:r>
            <a:r>
              <a:rPr lang="en-US" dirty="0"/>
              <a:t>in gene expression analysis using qPCR technique</a:t>
            </a:r>
          </a:p>
          <a:p>
            <a:pPr lvl="1"/>
            <a:endParaRPr lang="en-US" dirty="0"/>
          </a:p>
          <a:p>
            <a:r>
              <a:rPr lang="en-US" b="1" dirty="0"/>
              <a:t>However, many studies have pointed out that different conditions may affect this property = </a:t>
            </a:r>
            <a:r>
              <a:rPr lang="en-US" b="1" dirty="0">
                <a:solidFill>
                  <a:srgbClr val="FF0000"/>
                </a:solidFill>
              </a:rPr>
              <a:t>inconsistent</a:t>
            </a:r>
            <a:r>
              <a:rPr lang="en-US" b="1" dirty="0"/>
              <a:t> expression across some types of tissue and settings</a:t>
            </a:r>
          </a:p>
        </p:txBody>
      </p:sp>
      <p:sp>
        <p:nvSpPr>
          <p:cNvPr id="4" name="Slide Number Placeholder 3">
            <a:extLst>
              <a:ext uri="{FF2B5EF4-FFF2-40B4-BE49-F238E27FC236}">
                <a16:creationId xmlns:a16="http://schemas.microsoft.com/office/drawing/2014/main" id="{27C07AAF-1BEA-18B0-7F28-4E10DB1219A9}"/>
              </a:ext>
            </a:extLst>
          </p:cNvPr>
          <p:cNvSpPr>
            <a:spLocks noGrp="1"/>
          </p:cNvSpPr>
          <p:nvPr>
            <p:ph type="sldNum" sz="quarter" idx="12"/>
          </p:nvPr>
        </p:nvSpPr>
        <p:spPr/>
        <p:txBody>
          <a:bodyPr/>
          <a:lstStyle/>
          <a:p>
            <a:fld id="{F3D49674-9102-8443-9426-B1DBAF474E34}" type="slidenum">
              <a:rPr lang="en-US" smtClean="0"/>
              <a:t>3</a:t>
            </a:fld>
            <a:endParaRPr lang="en-US"/>
          </a:p>
        </p:txBody>
      </p:sp>
    </p:spTree>
    <p:extLst>
      <p:ext uri="{BB962C8B-B14F-4D97-AF65-F5344CB8AC3E}">
        <p14:creationId xmlns:p14="http://schemas.microsoft.com/office/powerpoint/2010/main" val="3115688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052C-CF94-5855-C95A-D239B41254BA}"/>
              </a:ext>
            </a:extLst>
          </p:cNvPr>
          <p:cNvSpPr>
            <a:spLocks noGrp="1"/>
          </p:cNvSpPr>
          <p:nvPr>
            <p:ph type="title"/>
          </p:nvPr>
        </p:nvSpPr>
        <p:spPr/>
        <p:txBody>
          <a:bodyPr/>
          <a:lstStyle/>
          <a:p>
            <a:r>
              <a:rPr lang="en-US" dirty="0"/>
              <a:t>Slope of the line = nearly 1</a:t>
            </a:r>
          </a:p>
        </p:txBody>
      </p:sp>
      <p:pic>
        <p:nvPicPr>
          <p:cNvPr id="6" name="Content Placeholder 5" descr="A picture containing text, font, document, handwriting&#10;&#10;Description automatically generated">
            <a:extLst>
              <a:ext uri="{FF2B5EF4-FFF2-40B4-BE49-F238E27FC236}">
                <a16:creationId xmlns:a16="http://schemas.microsoft.com/office/drawing/2014/main" id="{E7D098D4-DAE4-ABEB-5995-1B9EE31ED01A}"/>
              </a:ext>
            </a:extLst>
          </p:cNvPr>
          <p:cNvPicPr>
            <a:picLocks noGrp="1" noChangeAspect="1"/>
          </p:cNvPicPr>
          <p:nvPr>
            <p:ph idx="1"/>
          </p:nvPr>
        </p:nvPicPr>
        <p:blipFill>
          <a:blip r:embed="rId2"/>
          <a:stretch>
            <a:fillRect/>
          </a:stretch>
        </p:blipFill>
        <p:spPr>
          <a:xfrm>
            <a:off x="539221" y="1406525"/>
            <a:ext cx="4102963" cy="5314950"/>
          </a:xfrm>
        </p:spPr>
      </p:pic>
      <p:sp>
        <p:nvSpPr>
          <p:cNvPr id="4" name="Slide Number Placeholder 3">
            <a:extLst>
              <a:ext uri="{FF2B5EF4-FFF2-40B4-BE49-F238E27FC236}">
                <a16:creationId xmlns:a16="http://schemas.microsoft.com/office/drawing/2014/main" id="{8C3264FD-BDE8-230A-FD6C-E76A6EF0B333}"/>
              </a:ext>
            </a:extLst>
          </p:cNvPr>
          <p:cNvSpPr>
            <a:spLocks noGrp="1"/>
          </p:cNvSpPr>
          <p:nvPr>
            <p:ph type="sldNum" sz="quarter" idx="12"/>
          </p:nvPr>
        </p:nvSpPr>
        <p:spPr/>
        <p:txBody>
          <a:bodyPr/>
          <a:lstStyle/>
          <a:p>
            <a:fld id="{F3D49674-9102-8443-9426-B1DBAF474E34}" type="slidenum">
              <a:rPr lang="en-US" smtClean="0"/>
              <a:t>30</a:t>
            </a:fld>
            <a:endParaRPr lang="en-US"/>
          </a:p>
        </p:txBody>
      </p:sp>
      <p:pic>
        <p:nvPicPr>
          <p:cNvPr id="8" name="Picture 7" descr="A picture containing text, screenshot, font, diagram&#10;&#10;Description automatically generated">
            <a:extLst>
              <a:ext uri="{FF2B5EF4-FFF2-40B4-BE49-F238E27FC236}">
                <a16:creationId xmlns:a16="http://schemas.microsoft.com/office/drawing/2014/main" id="{69EC3544-BCB8-B550-1946-B2D607F908C2}"/>
              </a:ext>
            </a:extLst>
          </p:cNvPr>
          <p:cNvPicPr>
            <a:picLocks noChangeAspect="1"/>
          </p:cNvPicPr>
          <p:nvPr/>
        </p:nvPicPr>
        <p:blipFill>
          <a:blip r:embed="rId3"/>
          <a:stretch>
            <a:fillRect/>
          </a:stretch>
        </p:blipFill>
        <p:spPr>
          <a:xfrm>
            <a:off x="5086906" y="2247943"/>
            <a:ext cx="3180572" cy="2760695"/>
          </a:xfrm>
          <a:prstGeom prst="rect">
            <a:avLst/>
          </a:prstGeom>
        </p:spPr>
      </p:pic>
    </p:spTree>
    <p:extLst>
      <p:ext uri="{BB962C8B-B14F-4D97-AF65-F5344CB8AC3E}">
        <p14:creationId xmlns:p14="http://schemas.microsoft.com/office/powerpoint/2010/main" val="985293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D2-3B05-D4BA-2AC4-0C82E1F7DBF3}"/>
              </a:ext>
            </a:extLst>
          </p:cNvPr>
          <p:cNvSpPr>
            <a:spLocks noGrp="1"/>
          </p:cNvSpPr>
          <p:nvPr>
            <p:ph type="title"/>
          </p:nvPr>
        </p:nvSpPr>
        <p:spPr/>
        <p:txBody>
          <a:bodyPr/>
          <a:lstStyle/>
          <a:p>
            <a:r>
              <a:rPr lang="en-US" dirty="0"/>
              <a:t>Study Aim</a:t>
            </a:r>
          </a:p>
        </p:txBody>
      </p:sp>
      <p:sp>
        <p:nvSpPr>
          <p:cNvPr id="3" name="Content Placeholder 2">
            <a:extLst>
              <a:ext uri="{FF2B5EF4-FFF2-40B4-BE49-F238E27FC236}">
                <a16:creationId xmlns:a16="http://schemas.microsoft.com/office/drawing/2014/main" id="{E2011166-EB66-B8F2-D306-5DCAC221C42C}"/>
              </a:ext>
            </a:extLst>
          </p:cNvPr>
          <p:cNvSpPr>
            <a:spLocks noGrp="1"/>
          </p:cNvSpPr>
          <p:nvPr>
            <p:ph idx="1"/>
          </p:nvPr>
        </p:nvSpPr>
        <p:spPr/>
        <p:txBody>
          <a:bodyPr/>
          <a:lstStyle/>
          <a:p>
            <a:r>
              <a:rPr lang="en-US" dirty="0"/>
              <a:t>To find new candidates of housekeeping genes that can be used across broad contexts and reveal the patterns of the differential expressions in them. </a:t>
            </a:r>
          </a:p>
          <a:p>
            <a:r>
              <a:rPr lang="en-US" b="1" dirty="0"/>
              <a:t>Context-specific housekeeping gene</a:t>
            </a:r>
            <a:r>
              <a:rPr lang="en-US" dirty="0"/>
              <a:t>:  housekeeping genes that are expressed at consistent levels in a </a:t>
            </a:r>
            <a:r>
              <a:rPr lang="en-US" b="1" dirty="0"/>
              <a:t>particular</a:t>
            </a:r>
            <a:r>
              <a:rPr lang="en-US" dirty="0"/>
              <a:t> cell type or stage of development; invariant across broad contexts of tissue types and disease status.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6DECE7E-E0AA-0DA5-AEBD-714C6E8AFE92}"/>
              </a:ext>
            </a:extLst>
          </p:cNvPr>
          <p:cNvSpPr>
            <a:spLocks noGrp="1"/>
          </p:cNvSpPr>
          <p:nvPr>
            <p:ph type="sldNum" sz="quarter" idx="12"/>
          </p:nvPr>
        </p:nvSpPr>
        <p:spPr/>
        <p:txBody>
          <a:bodyPr/>
          <a:lstStyle/>
          <a:p>
            <a:fld id="{F3D49674-9102-8443-9426-B1DBAF474E34}" type="slidenum">
              <a:rPr lang="en-US" smtClean="0"/>
              <a:t>4</a:t>
            </a:fld>
            <a:endParaRPr lang="en-US"/>
          </a:p>
        </p:txBody>
      </p:sp>
    </p:spTree>
    <p:extLst>
      <p:ext uri="{BB962C8B-B14F-4D97-AF65-F5344CB8AC3E}">
        <p14:creationId xmlns:p14="http://schemas.microsoft.com/office/powerpoint/2010/main" val="3422652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1EB-20B1-058C-143C-061290DED0A6}"/>
              </a:ext>
            </a:extLst>
          </p:cNvPr>
          <p:cNvSpPr>
            <a:spLocks noGrp="1"/>
          </p:cNvSpPr>
          <p:nvPr>
            <p:ph type="title"/>
          </p:nvPr>
        </p:nvSpPr>
        <p:spPr/>
        <p:txBody>
          <a:bodyPr/>
          <a:lstStyle/>
          <a:p>
            <a:r>
              <a:rPr lang="en-US" dirty="0"/>
              <a:t>Methods and materials</a:t>
            </a:r>
          </a:p>
        </p:txBody>
      </p:sp>
      <p:sp>
        <p:nvSpPr>
          <p:cNvPr id="3" name="Content Placeholder 2">
            <a:extLst>
              <a:ext uri="{FF2B5EF4-FFF2-40B4-BE49-F238E27FC236}">
                <a16:creationId xmlns:a16="http://schemas.microsoft.com/office/drawing/2014/main" id="{80146907-567E-D11B-2136-67D61EDEE264}"/>
              </a:ext>
            </a:extLst>
          </p:cNvPr>
          <p:cNvSpPr>
            <a:spLocks noGrp="1"/>
          </p:cNvSpPr>
          <p:nvPr>
            <p:ph idx="1"/>
          </p:nvPr>
        </p:nvSpPr>
        <p:spPr/>
        <p:txBody>
          <a:bodyPr/>
          <a:lstStyle/>
          <a:p>
            <a:r>
              <a:rPr lang="en-US" dirty="0"/>
              <a:t>Gene expression dataset: Pan-Cancer Atlas (PanCan)</a:t>
            </a:r>
          </a:p>
          <a:p>
            <a:r>
              <a:rPr lang="en-US" dirty="0"/>
              <a:t>Profiles 33 different tumors types at different levels (DNA, RNA, etc..)</a:t>
            </a:r>
          </a:p>
          <a:p>
            <a:r>
              <a:rPr lang="en-US" dirty="0"/>
              <a:t>RNA-seq data of 10,982 samples and 20,386 genes</a:t>
            </a:r>
          </a:p>
          <a:p>
            <a:r>
              <a:rPr lang="en-US" dirty="0"/>
              <a:t>Program used: R</a:t>
            </a:r>
          </a:p>
        </p:txBody>
      </p:sp>
      <p:sp>
        <p:nvSpPr>
          <p:cNvPr id="4" name="Slide Number Placeholder 3">
            <a:extLst>
              <a:ext uri="{FF2B5EF4-FFF2-40B4-BE49-F238E27FC236}">
                <a16:creationId xmlns:a16="http://schemas.microsoft.com/office/drawing/2014/main" id="{2E3813BD-5C01-17EF-5B50-47D5020B122E}"/>
              </a:ext>
            </a:extLst>
          </p:cNvPr>
          <p:cNvSpPr>
            <a:spLocks noGrp="1"/>
          </p:cNvSpPr>
          <p:nvPr>
            <p:ph type="sldNum" sz="quarter" idx="12"/>
          </p:nvPr>
        </p:nvSpPr>
        <p:spPr/>
        <p:txBody>
          <a:bodyPr/>
          <a:lstStyle/>
          <a:p>
            <a:fld id="{F3D49674-9102-8443-9426-B1DBAF474E34}" type="slidenum">
              <a:rPr lang="en-US" smtClean="0"/>
              <a:t>5</a:t>
            </a:fld>
            <a:endParaRPr lang="en-US"/>
          </a:p>
        </p:txBody>
      </p:sp>
    </p:spTree>
    <p:extLst>
      <p:ext uri="{BB962C8B-B14F-4D97-AF65-F5344CB8AC3E}">
        <p14:creationId xmlns:p14="http://schemas.microsoft.com/office/powerpoint/2010/main" val="3394092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1EB-20B1-058C-143C-061290DED0A6}"/>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80146907-567E-D11B-2136-67D61EDEE264}"/>
              </a:ext>
            </a:extLst>
          </p:cNvPr>
          <p:cNvSpPr>
            <a:spLocks noGrp="1"/>
          </p:cNvSpPr>
          <p:nvPr>
            <p:ph idx="1"/>
          </p:nvPr>
        </p:nvSpPr>
        <p:spPr>
          <a:xfrm>
            <a:off x="385220" y="1709462"/>
            <a:ext cx="5575300" cy="4667250"/>
          </a:xfrm>
        </p:spPr>
        <p:txBody>
          <a:bodyPr/>
          <a:lstStyle/>
          <a:p>
            <a:pPr marL="914400" lvl="1" indent="-457200">
              <a:buFont typeface="+mj-lt"/>
              <a:buAutoNum type="arabicPeriod"/>
            </a:pPr>
            <a:r>
              <a:rPr lang="en-US" b="1" dirty="0"/>
              <a:t>Assign samples phenotypic groups</a:t>
            </a:r>
          </a:p>
          <a:p>
            <a:pPr lvl="1"/>
            <a:r>
              <a:rPr lang="en-US" dirty="0"/>
              <a:t>Grouping samples into 84 phenotypic groups based on the sample ID</a:t>
            </a:r>
          </a:p>
          <a:p>
            <a:pPr lvl="1"/>
            <a:r>
              <a:rPr lang="en-US" b="1" dirty="0"/>
              <a:t>Cancer type, sample type</a:t>
            </a:r>
          </a:p>
          <a:p>
            <a:pPr lvl="1"/>
            <a:endParaRPr lang="en-US" dirty="0"/>
          </a:p>
          <a:p>
            <a:pPr marL="457200" lvl="1" indent="0">
              <a:buNone/>
            </a:pPr>
            <a:endParaRPr lang="en-US" dirty="0"/>
          </a:p>
          <a:p>
            <a:pPr marL="457200" lvl="1" indent="0">
              <a:buNone/>
            </a:pPr>
            <a:r>
              <a:rPr lang="en-HK" dirty="0">
                <a:effectLst/>
              </a:rPr>
              <a:t>TCGA-</a:t>
            </a:r>
            <a:r>
              <a:rPr lang="en-HK" b="1" dirty="0">
                <a:solidFill>
                  <a:schemeClr val="accent1"/>
                </a:solidFill>
                <a:effectLst/>
              </a:rPr>
              <a:t>OR</a:t>
            </a:r>
            <a:r>
              <a:rPr lang="en-HK" dirty="0">
                <a:effectLst/>
              </a:rPr>
              <a:t>(TSS: tissue source site)-A5J1-</a:t>
            </a:r>
            <a:r>
              <a:rPr lang="en-HK" b="1" dirty="0">
                <a:solidFill>
                  <a:srgbClr val="FF0000"/>
                </a:solidFill>
                <a:effectLst/>
              </a:rPr>
              <a:t>01</a:t>
            </a:r>
            <a:r>
              <a:rPr lang="en-HK" dirty="0">
                <a:effectLst/>
              </a:rPr>
              <a:t>(sample type code)A-11R-A295- 07 </a:t>
            </a:r>
          </a:p>
          <a:p>
            <a:pPr marL="457200" lvl="1" indent="0">
              <a:buNone/>
            </a:pPr>
            <a:endParaRPr lang="en-HK" dirty="0">
              <a:effectLst/>
            </a:endParaRPr>
          </a:p>
          <a:p>
            <a:pPr lvl="1"/>
            <a:r>
              <a:rPr lang="en-HK" dirty="0"/>
              <a:t>Group =&gt; ACC-TP</a:t>
            </a:r>
          </a:p>
          <a:p>
            <a:pPr marL="914400" lvl="1" indent="-457200">
              <a:buFont typeface="+mj-lt"/>
              <a:buAutoNum type="arabicPeriod"/>
            </a:pPr>
            <a:endParaRPr lang="en-US" dirty="0"/>
          </a:p>
          <a:p>
            <a:pPr marL="914400" lvl="1"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2E3813BD-5C01-17EF-5B50-47D5020B122E}"/>
              </a:ext>
            </a:extLst>
          </p:cNvPr>
          <p:cNvSpPr>
            <a:spLocks noGrp="1"/>
          </p:cNvSpPr>
          <p:nvPr>
            <p:ph type="sldNum" sz="quarter" idx="12"/>
          </p:nvPr>
        </p:nvSpPr>
        <p:spPr/>
        <p:txBody>
          <a:bodyPr/>
          <a:lstStyle/>
          <a:p>
            <a:fld id="{F3D49674-9102-8443-9426-B1DBAF474E34}" type="slidenum">
              <a:rPr lang="en-US" smtClean="0"/>
              <a:t>6</a:t>
            </a:fld>
            <a:endParaRPr lang="en-US"/>
          </a:p>
        </p:txBody>
      </p:sp>
      <p:grpSp>
        <p:nvGrpSpPr>
          <p:cNvPr id="17" name="Group 16">
            <a:extLst>
              <a:ext uri="{FF2B5EF4-FFF2-40B4-BE49-F238E27FC236}">
                <a16:creationId xmlns:a16="http://schemas.microsoft.com/office/drawing/2014/main" id="{05363261-B61A-D6FF-2178-B750799FDA8F}"/>
              </a:ext>
            </a:extLst>
          </p:cNvPr>
          <p:cNvGrpSpPr/>
          <p:nvPr/>
        </p:nvGrpSpPr>
        <p:grpSpPr>
          <a:xfrm>
            <a:off x="6096000" y="1234280"/>
            <a:ext cx="5604857" cy="4268548"/>
            <a:chOff x="6096000" y="1234280"/>
            <a:chExt cx="5604857" cy="4268548"/>
          </a:xfrm>
        </p:grpSpPr>
        <p:pic>
          <p:nvPicPr>
            <p:cNvPr id="6" name="Picture 5" descr="A screenshot of a cell phone&#10;&#10;Description automatically generated with low confidence">
              <a:extLst>
                <a:ext uri="{FF2B5EF4-FFF2-40B4-BE49-F238E27FC236}">
                  <a16:creationId xmlns:a16="http://schemas.microsoft.com/office/drawing/2014/main" id="{4AAFDBE9-BE8D-300D-6256-237943527B31}"/>
                </a:ext>
              </a:extLst>
            </p:cNvPr>
            <p:cNvPicPr>
              <a:picLocks noChangeAspect="1"/>
            </p:cNvPicPr>
            <p:nvPr/>
          </p:nvPicPr>
          <p:blipFill rotWithShape="1">
            <a:blip r:embed="rId3"/>
            <a:srcRect t="21938" r="7731" b="8325"/>
            <a:stretch/>
          </p:blipFill>
          <p:spPr>
            <a:xfrm>
              <a:off x="6125557" y="1234280"/>
              <a:ext cx="5542547" cy="1324800"/>
            </a:xfrm>
            <a:prstGeom prst="rect">
              <a:avLst/>
            </a:prstGeom>
            <a:ln>
              <a:solidFill>
                <a:schemeClr val="tx1"/>
              </a:solidFill>
            </a:ln>
          </p:spPr>
        </p:pic>
        <p:pic>
          <p:nvPicPr>
            <p:cNvPr id="8" name="Picture 7" descr="A picture containing text, screenshot, font, white&#10;&#10;Description automatically generated">
              <a:extLst>
                <a:ext uri="{FF2B5EF4-FFF2-40B4-BE49-F238E27FC236}">
                  <a16:creationId xmlns:a16="http://schemas.microsoft.com/office/drawing/2014/main" id="{534B06B7-67FB-3137-3E9E-0F217E899DC4}"/>
                </a:ext>
              </a:extLst>
            </p:cNvPr>
            <p:cNvPicPr>
              <a:picLocks noChangeAspect="1"/>
            </p:cNvPicPr>
            <p:nvPr/>
          </p:nvPicPr>
          <p:blipFill>
            <a:blip r:embed="rId4"/>
            <a:stretch>
              <a:fillRect/>
            </a:stretch>
          </p:blipFill>
          <p:spPr>
            <a:xfrm>
              <a:off x="6096000" y="4131228"/>
              <a:ext cx="5575300" cy="1371600"/>
            </a:xfrm>
            <a:prstGeom prst="rect">
              <a:avLst/>
            </a:prstGeom>
            <a:ln>
              <a:solidFill>
                <a:schemeClr val="tx1"/>
              </a:solidFill>
            </a:ln>
          </p:spPr>
        </p:pic>
        <p:pic>
          <p:nvPicPr>
            <p:cNvPr id="10" name="Picture 9" descr="A picture containing text, screenshot, font, line&#10;&#10;Description automatically generated">
              <a:extLst>
                <a:ext uri="{FF2B5EF4-FFF2-40B4-BE49-F238E27FC236}">
                  <a16:creationId xmlns:a16="http://schemas.microsoft.com/office/drawing/2014/main" id="{5D575707-D8A5-F88B-E337-A1EAFF35B55A}"/>
                </a:ext>
              </a:extLst>
            </p:cNvPr>
            <p:cNvPicPr>
              <a:picLocks noChangeAspect="1"/>
            </p:cNvPicPr>
            <p:nvPr/>
          </p:nvPicPr>
          <p:blipFill>
            <a:blip r:embed="rId5"/>
            <a:stretch>
              <a:fillRect/>
            </a:stretch>
          </p:blipFill>
          <p:spPr>
            <a:xfrm>
              <a:off x="6125557" y="2978390"/>
              <a:ext cx="5575300" cy="901219"/>
            </a:xfrm>
            <a:prstGeom prst="rect">
              <a:avLst/>
            </a:prstGeom>
            <a:ln>
              <a:solidFill>
                <a:schemeClr val="tx1"/>
              </a:solidFill>
            </a:ln>
          </p:spPr>
        </p:pic>
        <p:sp>
          <p:nvSpPr>
            <p:cNvPr id="12" name="Frame 11">
              <a:extLst>
                <a:ext uri="{FF2B5EF4-FFF2-40B4-BE49-F238E27FC236}">
                  <a16:creationId xmlns:a16="http://schemas.microsoft.com/office/drawing/2014/main" id="{6D00E98C-75EF-FEE2-BB6A-E82473C57446}"/>
                </a:ext>
              </a:extLst>
            </p:cNvPr>
            <p:cNvSpPr/>
            <p:nvPr/>
          </p:nvSpPr>
          <p:spPr>
            <a:xfrm>
              <a:off x="6125557" y="1690688"/>
              <a:ext cx="1545243" cy="561445"/>
            </a:xfrm>
            <a:prstGeom prst="fram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80A77429-490D-8C05-91C6-E3D73FA52B27}"/>
                </a:ext>
              </a:extLst>
            </p:cNvPr>
            <p:cNvSpPr/>
            <p:nvPr/>
          </p:nvSpPr>
          <p:spPr>
            <a:xfrm>
              <a:off x="9021158" y="1709462"/>
              <a:ext cx="1545243" cy="561445"/>
            </a:xfrm>
            <a:prstGeom prst="fram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4728927F-6B54-0055-F6E6-6C018219495A}"/>
                </a:ext>
              </a:extLst>
            </p:cNvPr>
            <p:cNvSpPr/>
            <p:nvPr/>
          </p:nvSpPr>
          <p:spPr>
            <a:xfrm>
              <a:off x="6512985" y="4974032"/>
              <a:ext cx="4538134" cy="450609"/>
            </a:xfrm>
            <a:prstGeom prst="fram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62210205-C37E-166F-9EA4-EB097C11EC2C}"/>
                </a:ext>
              </a:extLst>
            </p:cNvPr>
            <p:cNvSpPr/>
            <p:nvPr/>
          </p:nvSpPr>
          <p:spPr>
            <a:xfrm>
              <a:off x="6144798" y="3260196"/>
              <a:ext cx="5403735" cy="309588"/>
            </a:xfrm>
            <a:prstGeom prst="fram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TextBox 15">
            <a:extLst>
              <a:ext uri="{FF2B5EF4-FFF2-40B4-BE49-F238E27FC236}">
                <a16:creationId xmlns:a16="http://schemas.microsoft.com/office/drawing/2014/main" id="{54A5CDF7-1A85-AF2F-8C5A-D26E82AA83DD}"/>
              </a:ext>
            </a:extLst>
          </p:cNvPr>
          <p:cNvSpPr txBox="1"/>
          <p:nvPr/>
        </p:nvSpPr>
        <p:spPr>
          <a:xfrm>
            <a:off x="385220" y="3428999"/>
            <a:ext cx="5283200" cy="369332"/>
          </a:xfrm>
          <a:prstGeom prst="rect">
            <a:avLst/>
          </a:prstGeom>
          <a:noFill/>
        </p:spPr>
        <p:txBody>
          <a:bodyPr wrap="square" rtlCol="0">
            <a:spAutoFit/>
          </a:bodyPr>
          <a:lstStyle/>
          <a:p>
            <a:pPr marL="457200" lvl="1" indent="0">
              <a:buNone/>
            </a:pPr>
            <a:r>
              <a:rPr lang="en-HK" dirty="0"/>
              <a:t>e.g. Sample ID: TCGA-OR-A5J1-01A-11R- A295-07 </a:t>
            </a:r>
            <a:endParaRPr lang="en-US" dirty="0"/>
          </a:p>
        </p:txBody>
      </p:sp>
      <p:sp>
        <p:nvSpPr>
          <p:cNvPr id="18" name="TextBox 17">
            <a:extLst>
              <a:ext uri="{FF2B5EF4-FFF2-40B4-BE49-F238E27FC236}">
                <a16:creationId xmlns:a16="http://schemas.microsoft.com/office/drawing/2014/main" id="{C9C34F95-6367-BA4A-95F1-304C33411C58}"/>
              </a:ext>
            </a:extLst>
          </p:cNvPr>
          <p:cNvSpPr txBox="1"/>
          <p:nvPr/>
        </p:nvSpPr>
        <p:spPr>
          <a:xfrm>
            <a:off x="7639110" y="672835"/>
            <a:ext cx="2489079" cy="369332"/>
          </a:xfrm>
          <a:prstGeom prst="rect">
            <a:avLst/>
          </a:prstGeom>
          <a:noFill/>
        </p:spPr>
        <p:txBody>
          <a:bodyPr wrap="none" rtlCol="0">
            <a:spAutoFit/>
          </a:bodyPr>
          <a:lstStyle/>
          <a:p>
            <a:r>
              <a:rPr lang="en-US" dirty="0"/>
              <a:t>TCGA sample type codes</a:t>
            </a:r>
          </a:p>
        </p:txBody>
      </p:sp>
    </p:spTree>
    <p:extLst>
      <p:ext uri="{BB962C8B-B14F-4D97-AF65-F5344CB8AC3E}">
        <p14:creationId xmlns:p14="http://schemas.microsoft.com/office/powerpoint/2010/main" val="1144595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CBD4C3-4217-FEBF-FF78-48D9DFBCFD1C}"/>
              </a:ext>
            </a:extLst>
          </p:cNvPr>
          <p:cNvSpPr>
            <a:spLocks noGrp="1"/>
          </p:cNvSpPr>
          <p:nvPr>
            <p:ph idx="1"/>
          </p:nvPr>
        </p:nvSpPr>
        <p:spPr>
          <a:xfrm>
            <a:off x="838200" y="855775"/>
            <a:ext cx="5104198" cy="5321188"/>
          </a:xfrm>
        </p:spPr>
        <p:txBody>
          <a:bodyPr>
            <a:normAutofit fontScale="92500" lnSpcReduction="20000"/>
          </a:bodyPr>
          <a:lstStyle/>
          <a:p>
            <a:r>
              <a:rPr lang="en-US" dirty="0"/>
              <a:t>Rare groups that &lt;10 samples in them were removed</a:t>
            </a:r>
          </a:p>
          <a:p>
            <a:r>
              <a:rPr lang="en-US" dirty="0"/>
              <a:t>52 groups </a:t>
            </a:r>
          </a:p>
          <a:p>
            <a:endParaRPr lang="en-US" dirty="0"/>
          </a:p>
          <a:p>
            <a:pPr marL="0" indent="0">
              <a:buNone/>
            </a:pPr>
            <a:r>
              <a:rPr lang="en-US" b="1" dirty="0"/>
              <a:t>2.  Remove genes with low expressions</a:t>
            </a:r>
          </a:p>
          <a:p>
            <a:r>
              <a:rPr lang="en-US" dirty="0"/>
              <a:t>Each dot represents a gene</a:t>
            </a:r>
          </a:p>
          <a:p>
            <a:r>
              <a:rPr lang="en-US" dirty="0"/>
              <a:t>Traditional housekeeping genes are highlighted in </a:t>
            </a:r>
            <a:r>
              <a:rPr lang="en-US" dirty="0">
                <a:solidFill>
                  <a:srgbClr val="FF0000"/>
                </a:solidFill>
              </a:rPr>
              <a:t>red</a:t>
            </a:r>
          </a:p>
          <a:p>
            <a:r>
              <a:rPr lang="en-US" dirty="0"/>
              <a:t>Genes whose mean expression is smaller than the smallest mean expression of the traditional housekeeping genes were removed.</a:t>
            </a:r>
          </a:p>
          <a:p>
            <a:r>
              <a:rPr lang="en-US" dirty="0"/>
              <a:t>Mean expression of </a:t>
            </a:r>
            <a:r>
              <a:rPr lang="en-US" i="1" dirty="0"/>
              <a:t>TBP </a:t>
            </a:r>
            <a:r>
              <a:rPr lang="en-US" dirty="0"/>
              <a:t>= 8.07</a:t>
            </a:r>
          </a:p>
          <a:p>
            <a:endParaRPr lang="en-US" dirty="0"/>
          </a:p>
          <a:p>
            <a:endParaRPr lang="en-US" dirty="0"/>
          </a:p>
        </p:txBody>
      </p:sp>
      <p:sp>
        <p:nvSpPr>
          <p:cNvPr id="4" name="Slide Number Placeholder 3">
            <a:extLst>
              <a:ext uri="{FF2B5EF4-FFF2-40B4-BE49-F238E27FC236}">
                <a16:creationId xmlns:a16="http://schemas.microsoft.com/office/drawing/2014/main" id="{09588506-B715-2208-80DF-500E1C1CC188}"/>
              </a:ext>
            </a:extLst>
          </p:cNvPr>
          <p:cNvSpPr>
            <a:spLocks noGrp="1"/>
          </p:cNvSpPr>
          <p:nvPr>
            <p:ph type="sldNum" sz="quarter" idx="12"/>
          </p:nvPr>
        </p:nvSpPr>
        <p:spPr/>
        <p:txBody>
          <a:bodyPr/>
          <a:lstStyle/>
          <a:p>
            <a:fld id="{F3D49674-9102-8443-9426-B1DBAF474E34}" type="slidenum">
              <a:rPr lang="en-US" smtClean="0"/>
              <a:t>7</a:t>
            </a:fld>
            <a:endParaRPr lang="en-US"/>
          </a:p>
        </p:txBody>
      </p:sp>
      <p:pic>
        <p:nvPicPr>
          <p:cNvPr id="5" name="Picture 4" descr="Chart, scatter chart&#10;&#10;Description automatically generated">
            <a:extLst>
              <a:ext uri="{FF2B5EF4-FFF2-40B4-BE49-F238E27FC236}">
                <a16:creationId xmlns:a16="http://schemas.microsoft.com/office/drawing/2014/main" id="{ACCEA644-34B0-F998-9092-5ED069710E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1267" y="749617"/>
            <a:ext cx="5890824" cy="5500575"/>
          </a:xfrm>
          <a:prstGeom prst="rect">
            <a:avLst/>
          </a:prstGeom>
          <a:ln>
            <a:solidFill>
              <a:schemeClr val="tx1">
                <a:lumMod val="50000"/>
                <a:lumOff val="50000"/>
              </a:schemeClr>
            </a:solidFill>
          </a:ln>
        </p:spPr>
      </p:pic>
    </p:spTree>
    <p:extLst>
      <p:ext uri="{BB962C8B-B14F-4D97-AF65-F5344CB8AC3E}">
        <p14:creationId xmlns:p14="http://schemas.microsoft.com/office/powerpoint/2010/main" val="227147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FDC1-4C30-7DEC-7235-A4EF8E1201C6}"/>
              </a:ext>
            </a:extLst>
          </p:cNvPr>
          <p:cNvSpPr>
            <a:spLocks noGrp="1"/>
          </p:cNvSpPr>
          <p:nvPr>
            <p:ph type="title"/>
          </p:nvPr>
        </p:nvSpPr>
        <p:spPr/>
        <p:txBody>
          <a:bodyPr/>
          <a:lstStyle/>
          <a:p>
            <a:r>
              <a:rPr lang="en-US" dirty="0"/>
              <a:t>Statistical analysis</a:t>
            </a:r>
          </a:p>
        </p:txBody>
      </p:sp>
      <p:sp>
        <p:nvSpPr>
          <p:cNvPr id="3" name="Content Placeholder 2">
            <a:extLst>
              <a:ext uri="{FF2B5EF4-FFF2-40B4-BE49-F238E27FC236}">
                <a16:creationId xmlns:a16="http://schemas.microsoft.com/office/drawing/2014/main" id="{03F46DFF-B93F-4208-B810-A002B6B9690C}"/>
              </a:ext>
            </a:extLst>
          </p:cNvPr>
          <p:cNvSpPr>
            <a:spLocks noGrp="1"/>
          </p:cNvSpPr>
          <p:nvPr>
            <p:ph idx="1"/>
          </p:nvPr>
        </p:nvSpPr>
        <p:spPr/>
        <p:txBody>
          <a:bodyPr>
            <a:normAutofit/>
          </a:bodyPr>
          <a:lstStyle/>
          <a:p>
            <a:r>
              <a:rPr lang="en-US" b="1" dirty="0"/>
              <a:t>Within-group standard deviation (SD)</a:t>
            </a:r>
          </a:p>
          <a:p>
            <a:r>
              <a:rPr lang="en-US" b="1" dirty="0"/>
              <a:t>Between-group standard deviation </a:t>
            </a:r>
          </a:p>
          <a:p>
            <a:r>
              <a:rPr lang="en-US" dirty="0"/>
              <a:t>Plot between-group SD against within-group SD</a:t>
            </a:r>
          </a:p>
          <a:p>
            <a:pPr marL="0" indent="0">
              <a:buNone/>
            </a:pPr>
            <a:endParaRPr lang="en-US" dirty="0"/>
          </a:p>
          <a:p>
            <a:r>
              <a:rPr lang="en-US" dirty="0"/>
              <a:t>The variation within the group should be </a:t>
            </a:r>
            <a:r>
              <a:rPr lang="en-US" b="1" dirty="0"/>
              <a:t>minimal</a:t>
            </a:r>
            <a:r>
              <a:rPr lang="en-US" dirty="0"/>
              <a:t>. </a:t>
            </a:r>
          </a:p>
          <a:p>
            <a:r>
              <a:rPr lang="en-US" dirty="0"/>
              <a:t>Genes whose </a:t>
            </a:r>
            <a:r>
              <a:rPr lang="en-US" b="1" dirty="0"/>
              <a:t>within-group SD &gt;1 </a:t>
            </a:r>
            <a:r>
              <a:rPr lang="en-US" dirty="0"/>
              <a:t>were excluded.</a:t>
            </a:r>
          </a:p>
          <a:p>
            <a:r>
              <a:rPr lang="en-US" dirty="0"/>
              <a:t>7,785 genes in total.</a:t>
            </a:r>
          </a:p>
        </p:txBody>
      </p:sp>
      <p:sp>
        <p:nvSpPr>
          <p:cNvPr id="4" name="Slide Number Placeholder 3">
            <a:extLst>
              <a:ext uri="{FF2B5EF4-FFF2-40B4-BE49-F238E27FC236}">
                <a16:creationId xmlns:a16="http://schemas.microsoft.com/office/drawing/2014/main" id="{1D12F5A6-9DD4-F666-4AD1-4551C6552D67}"/>
              </a:ext>
            </a:extLst>
          </p:cNvPr>
          <p:cNvSpPr>
            <a:spLocks noGrp="1"/>
          </p:cNvSpPr>
          <p:nvPr>
            <p:ph type="sldNum" sz="quarter" idx="12"/>
          </p:nvPr>
        </p:nvSpPr>
        <p:spPr/>
        <p:txBody>
          <a:bodyPr/>
          <a:lstStyle/>
          <a:p>
            <a:fld id="{F3D49674-9102-8443-9426-B1DBAF474E34}" type="slidenum">
              <a:rPr lang="en-US" smtClean="0"/>
              <a:t>8</a:t>
            </a:fld>
            <a:endParaRPr lang="en-US"/>
          </a:p>
        </p:txBody>
      </p:sp>
    </p:spTree>
    <p:extLst>
      <p:ext uri="{BB962C8B-B14F-4D97-AF65-F5344CB8AC3E}">
        <p14:creationId xmlns:p14="http://schemas.microsoft.com/office/powerpoint/2010/main" val="110433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5B295C-B649-8B9C-A11E-FA3D8030A0F5}"/>
              </a:ext>
            </a:extLst>
          </p:cNvPr>
          <p:cNvSpPr>
            <a:spLocks noGrp="1"/>
          </p:cNvSpPr>
          <p:nvPr>
            <p:ph idx="1"/>
          </p:nvPr>
        </p:nvSpPr>
        <p:spPr>
          <a:xfrm>
            <a:off x="838200" y="445454"/>
            <a:ext cx="4489938" cy="5731510"/>
          </a:xfrm>
        </p:spPr>
        <p:txBody>
          <a:bodyPr/>
          <a:lstStyle/>
          <a:p>
            <a:r>
              <a:rPr lang="en-US" dirty="0"/>
              <a:t>11 genes that are highly expressed and have low within-group standard deviation were highlighted in blue</a:t>
            </a:r>
          </a:p>
          <a:p>
            <a:endParaRPr lang="en-US" dirty="0"/>
          </a:p>
          <a:p>
            <a:r>
              <a:rPr lang="en-US" dirty="0"/>
              <a:t>Considered as </a:t>
            </a:r>
            <a:r>
              <a:rPr lang="en-US" b="1" dirty="0"/>
              <a:t>potential candidates</a:t>
            </a:r>
            <a:r>
              <a:rPr lang="en-US" dirty="0"/>
              <a:t> of housekeeping genes: </a:t>
            </a:r>
            <a:r>
              <a:rPr lang="en-US" i="1" dirty="0"/>
              <a:t>HNRNPK, HNRNPU, PCBP1, HNRNPC, PTBP1, SF3B2, HNRNPL, SF1, SRSF1, EWSR1, </a:t>
            </a:r>
            <a:r>
              <a:rPr lang="en-US" dirty="0"/>
              <a:t>and</a:t>
            </a:r>
            <a:r>
              <a:rPr lang="en-US" i="1" dirty="0"/>
              <a:t> UBE2D3 </a:t>
            </a:r>
          </a:p>
          <a:p>
            <a:endParaRPr lang="en-US" dirty="0"/>
          </a:p>
        </p:txBody>
      </p:sp>
      <p:sp>
        <p:nvSpPr>
          <p:cNvPr id="4" name="Slide Number Placeholder 3">
            <a:extLst>
              <a:ext uri="{FF2B5EF4-FFF2-40B4-BE49-F238E27FC236}">
                <a16:creationId xmlns:a16="http://schemas.microsoft.com/office/drawing/2014/main" id="{EE902BFE-2468-3265-DA43-F8472038F8D9}"/>
              </a:ext>
            </a:extLst>
          </p:cNvPr>
          <p:cNvSpPr>
            <a:spLocks noGrp="1"/>
          </p:cNvSpPr>
          <p:nvPr>
            <p:ph type="sldNum" sz="quarter" idx="12"/>
          </p:nvPr>
        </p:nvSpPr>
        <p:spPr/>
        <p:txBody>
          <a:bodyPr/>
          <a:lstStyle/>
          <a:p>
            <a:fld id="{F3D49674-9102-8443-9426-B1DBAF474E34}" type="slidenum">
              <a:rPr lang="en-US" smtClean="0"/>
              <a:t>9</a:t>
            </a:fld>
            <a:endParaRPr lang="en-US"/>
          </a:p>
        </p:txBody>
      </p:sp>
      <p:pic>
        <p:nvPicPr>
          <p:cNvPr id="5" name="Picture 4" descr="Chart, scatter chart&#10;&#10;Description automatically generated">
            <a:extLst>
              <a:ext uri="{FF2B5EF4-FFF2-40B4-BE49-F238E27FC236}">
                <a16:creationId xmlns:a16="http://schemas.microsoft.com/office/drawing/2014/main" id="{B72D69DE-A864-67ED-7C9F-D65F552C35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4845" y="445453"/>
            <a:ext cx="5731510" cy="5731510"/>
          </a:xfrm>
          <a:prstGeom prst="rect">
            <a:avLst/>
          </a:prstGeom>
          <a:ln>
            <a:solidFill>
              <a:schemeClr val="tx1">
                <a:lumMod val="50000"/>
                <a:lumOff val="50000"/>
              </a:schemeClr>
            </a:solidFill>
          </a:ln>
        </p:spPr>
      </p:pic>
    </p:spTree>
    <p:extLst>
      <p:ext uri="{BB962C8B-B14F-4D97-AF65-F5344CB8AC3E}">
        <p14:creationId xmlns:p14="http://schemas.microsoft.com/office/powerpoint/2010/main" val="2958812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2335</TotalTime>
  <Words>2002</Words>
  <Application>Microsoft Macintosh PowerPoint</Application>
  <PresentationFormat>Widescreen</PresentationFormat>
  <Paragraphs>205</Paragraphs>
  <Slides>30</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Do context-specific housekeeping genes exist?</vt:lpstr>
      <vt:lpstr>Key words</vt:lpstr>
      <vt:lpstr>Background</vt:lpstr>
      <vt:lpstr>Study Aim</vt:lpstr>
      <vt:lpstr>Methods and materials</vt:lpstr>
      <vt:lpstr>Preprocessing</vt:lpstr>
      <vt:lpstr>PowerPoint Presentation</vt:lpstr>
      <vt:lpstr>Statistical analysis</vt:lpstr>
      <vt:lpstr>PowerPoint Presentation</vt:lpstr>
      <vt:lpstr>Results</vt:lpstr>
      <vt:lpstr>Variation between groups</vt:lpstr>
      <vt:lpstr>Variation between groups</vt:lpstr>
      <vt:lpstr>PowerPoint Presentation</vt:lpstr>
      <vt:lpstr>LDHA</vt:lpstr>
      <vt:lpstr>PTBP1</vt:lpstr>
      <vt:lpstr>HNRNPC </vt:lpstr>
      <vt:lpstr>Classic housekeeping genes: ACTB and UBC</vt:lpstr>
      <vt:lpstr>Verifying candidates' identity as housekeeping genes</vt:lpstr>
      <vt:lpstr>Conclusion</vt:lpstr>
      <vt:lpstr>Q&amp;A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analysis</vt:lpstr>
      <vt:lpstr>Functions of common housekeeping genes</vt:lpstr>
      <vt:lpstr>Slope of the line = nearly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context-specific housekeeping genes exist?</dc:title>
  <dc:creator>hanyeri@connect.hku.hk</dc:creator>
  <cp:lastModifiedBy>hanyeri@connect.hku.hk</cp:lastModifiedBy>
  <cp:revision>7</cp:revision>
  <dcterms:created xsi:type="dcterms:W3CDTF">2023-05-22T08:52:47Z</dcterms:created>
  <dcterms:modified xsi:type="dcterms:W3CDTF">2023-05-23T23:48:44Z</dcterms:modified>
</cp:coreProperties>
</file>